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15" r:id="rId9"/>
    <p:sldId id="334" r:id="rId10"/>
    <p:sldId id="341" r:id="rId11"/>
    <p:sldId id="342" r:id="rId12"/>
    <p:sldId id="343" r:id="rId13"/>
    <p:sldId id="30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DD0ED3-3742-D28B-A844-8E0B40F9A857}" name="吉川 遥" initials="" userId="S::yoshikawa_haruka@funkit.co.jp::93be5129-ca02-4e2e-9093-d505d03c7f05" providerId="AD"/>
  <p188:author id="{7097FFED-9982-3EE7-CE96-6EA2C3215182}" name="チッチッウェー" initials="チッ" userId="S::chitchit_wai@funkit.co.jp::9b2f1083-8f82-4777-9fbd-298486381440" providerId="AD"/>
  <p188:author id="{EB977FF8-BB4C-3FAF-622F-B126728468B4}" name="WAI CHITCHIT" initials="WC" userId="88ce3da66bd809f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472C4"/>
    <a:srgbClr val="FF00FF"/>
    <a:srgbClr val="FFFF00"/>
    <a:srgbClr val="107C41"/>
    <a:srgbClr val="0000DA"/>
    <a:srgbClr val="FFFFFF"/>
    <a:srgbClr val="6600CC"/>
    <a:srgbClr val="CBCBCB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05" autoAdjust="0"/>
    <p:restoredTop sz="93545" autoAdjust="0"/>
  </p:normalViewPr>
  <p:slideViewPr>
    <p:cSldViewPr snapToGrid="0">
      <p:cViewPr varScale="1">
        <p:scale>
          <a:sx n="86" d="100"/>
          <a:sy n="86" d="100"/>
        </p:scale>
        <p:origin x="48" y="231"/>
      </p:cViewPr>
      <p:guideLst>
        <p:guide orient="horz" pos="77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リリースノート</a:t>
            </a:r>
            <a:endParaRPr lang="en-US" altLang="ja-JP" dirty="0">
              <a:latin typeface="小塚ゴシック Pr6N B"/>
              <a:ea typeface="小塚ゴシック Pr6N B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4A969-1EA9-CD63-17A9-3E6ADD5E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A22C2F5-5090-8D66-1534-912CEBC76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803E21-7A07-1C4E-2701-0D8102022971}"/>
              </a:ext>
            </a:extLst>
          </p:cNvPr>
          <p:cNvSpPr txBox="1"/>
          <p:nvPr/>
        </p:nvSpPr>
        <p:spPr>
          <a:xfrm>
            <a:off x="276468" y="814580"/>
            <a:ext cx="1191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+mn-ea"/>
              </a:rPr>
              <a:t>Smart Construction </a:t>
            </a:r>
            <a:r>
              <a:rPr kumimoji="1" lang="ja-JP" altLang="en-US" dirty="0">
                <a:latin typeface="+mn-ea"/>
              </a:rPr>
              <a:t>ホームのアップデートについて、以下の日程・内容にてリリースをいたします。</a:t>
            </a:r>
            <a:endParaRPr kumimoji="1" lang="en-US" altLang="ja-JP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n-ea"/>
              </a:rPr>
              <a:t>サーバ停止は予定しておりませんが、一時的にアクセスしづらいなどの影響が考えられます。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（</a:t>
            </a:r>
            <a:r>
              <a:rPr lang="en-US" altLang="ja-JP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リリース日程・時間帯・内容については、状況に応じ変更する場合がございます。予めご了承ください）</a:t>
            </a:r>
            <a:endParaRPr lang="en-US" altLang="ja-JP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055F5C-A33F-3312-5366-BC230432894A}"/>
              </a:ext>
            </a:extLst>
          </p:cNvPr>
          <p:cNvSpPr txBox="1"/>
          <p:nvPr/>
        </p:nvSpPr>
        <p:spPr>
          <a:xfrm>
            <a:off x="578992" y="2291908"/>
            <a:ext cx="718324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u="sng" dirty="0">
                <a:latin typeface="+mn-ea"/>
              </a:rPr>
              <a:t>日程：</a:t>
            </a:r>
            <a:endParaRPr lang="en-US" altLang="ja-JP" u="sng" dirty="0">
              <a:latin typeface="+mn-ea"/>
            </a:endParaRPr>
          </a:p>
          <a:p>
            <a:endParaRPr lang="en-US" altLang="ja-JP" u="sng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日本時間　</a:t>
            </a:r>
            <a:r>
              <a:rPr lang="en-US" altLang="ja-JP" dirty="0">
                <a:latin typeface="+mn-ea"/>
              </a:rPr>
              <a:t>8</a:t>
            </a:r>
            <a:r>
              <a:rPr lang="ja-JP" altLang="en-US" dirty="0">
                <a:latin typeface="+mn-ea"/>
              </a:rPr>
              <a:t>月</a:t>
            </a:r>
            <a:r>
              <a:rPr lang="en-US" altLang="ja-JP" dirty="0">
                <a:latin typeface="+mn-ea"/>
              </a:rPr>
              <a:t>5</a:t>
            </a:r>
            <a:r>
              <a:rPr lang="ja-JP" altLang="en-US" dirty="0">
                <a:latin typeface="+mn-ea"/>
              </a:rPr>
              <a:t>日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en-US" dirty="0">
                <a:latin typeface="+mn-ea"/>
              </a:rPr>
              <a:t>火</a:t>
            </a:r>
            <a:r>
              <a:rPr lang="en-US" altLang="ja-JP" dirty="0">
                <a:latin typeface="+mn-ea"/>
              </a:rPr>
              <a:t>)</a:t>
            </a:r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18:00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>
                <a:latin typeface="+mn-ea"/>
              </a:rPr>
              <a:t>20:00</a:t>
            </a:r>
          </a:p>
          <a:p>
            <a:r>
              <a:rPr lang="ja-JP" altLang="en-US" dirty="0">
                <a:latin typeface="+mn-ea"/>
              </a:rPr>
              <a:t>　</a:t>
            </a:r>
            <a:endParaRPr kumimoji="1" lang="en-US" altLang="ja-JP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089785-8455-6FB5-CC39-7AB5219A0ED2}"/>
              </a:ext>
            </a:extLst>
          </p:cNvPr>
          <p:cNvSpPr txBox="1"/>
          <p:nvPr/>
        </p:nvSpPr>
        <p:spPr>
          <a:xfrm>
            <a:off x="578991" y="3861569"/>
            <a:ext cx="10837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【</a:t>
            </a:r>
            <a:r>
              <a:rPr kumimoji="1" lang="ja-JP" altLang="en-US" dirty="0">
                <a:latin typeface="+mn-ea"/>
              </a:rPr>
              <a:t>リリース概要</a:t>
            </a:r>
            <a:r>
              <a:rPr kumimoji="1" lang="en-US" altLang="ja-JP" dirty="0">
                <a:latin typeface="+mn-ea"/>
              </a:rPr>
              <a:t>】</a:t>
            </a:r>
            <a:br>
              <a:rPr kumimoji="1" lang="en-US" altLang="ja-JP" dirty="0">
                <a:latin typeface="+mn-ea"/>
              </a:rPr>
            </a:br>
            <a:br>
              <a:rPr kumimoji="1" lang="en-US" altLang="ja-JP" dirty="0">
                <a:latin typeface="+mn-ea"/>
              </a:rPr>
            </a:br>
            <a:r>
              <a:rPr kumimoji="1" lang="ja-JP" altLang="en-US" dirty="0">
                <a:latin typeface="+mn-ea"/>
              </a:rPr>
              <a:t>　１）</a:t>
            </a:r>
            <a:r>
              <a:rPr kumimoji="1" lang="ja-JP" altLang="en-US" sz="1800" b="0" i="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全国マップ画面</a:t>
            </a:r>
            <a:r>
              <a:rPr kumimoji="1" lang="ja-JP" altLang="en-US" dirty="0">
                <a:latin typeface="+mn-ea"/>
              </a:rPr>
              <a:t>にて表示項目を選択できる</a:t>
            </a:r>
            <a:r>
              <a:rPr kumimoji="1" lang="ja-JP" altLang="en-US" sz="1800" b="0" i="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機能を追加しました。</a:t>
            </a:r>
            <a:endParaRPr kumimoji="1" lang="en-US" altLang="ja-JP" sz="1800" b="0" i="0" kern="1200" baseline="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endParaRPr kumimoji="1" lang="en-US" altLang="ja-JP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　２）グローバルメニューに、現場名、建機名、カメラ名で検索できる検索フォームを追加しました。</a:t>
            </a:r>
            <a:br>
              <a:rPr kumimoji="1" lang="en-US" altLang="ja-JP" dirty="0">
                <a:latin typeface="+mn-ea"/>
              </a:rPr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15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B2678-5E77-925F-B152-7F938809E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2C15804D-57CA-52D8-DC9D-423C5C785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45219"/>
              </p:ext>
            </p:extLst>
          </p:nvPr>
        </p:nvGraphicFramePr>
        <p:xfrm>
          <a:off x="554861" y="836613"/>
          <a:ext cx="11558454" cy="5680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121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680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全国マップ</a:t>
                      </a: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表示項目選択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機能追加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概要：表示項目選択機能の追加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詳細：全国マップ画面にて、施工現場／建機・車両／カメラ／雨雲レーダーについて</a:t>
                      </a:r>
                      <a:r>
                        <a:rPr kumimoji="1" lang="ja-JP" altLang="en-US" dirty="0">
                          <a:latin typeface="+mn-ea"/>
                        </a:rPr>
                        <a:t>表示項目の選択が可能です。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</a:t>
                      </a:r>
                      <a:endParaRPr kumimoji="1" lang="en-US" altLang="ja-JP" sz="1800" b="1" i="0" kern="1200" baseline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8CE87C62-A170-019E-C5B8-406F816F2D82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96FA8D6-F461-35AA-DA35-E172D20B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59"/>
          <a:stretch>
            <a:fillRect/>
          </a:stretch>
        </p:blipFill>
        <p:spPr>
          <a:xfrm>
            <a:off x="3690843" y="2255519"/>
            <a:ext cx="7574923" cy="415866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BE49FDD-4971-592E-6B02-7812B5E3F58A}"/>
              </a:ext>
            </a:extLst>
          </p:cNvPr>
          <p:cNvSpPr/>
          <p:nvPr/>
        </p:nvSpPr>
        <p:spPr>
          <a:xfrm>
            <a:off x="3790619" y="2493793"/>
            <a:ext cx="1756740" cy="1052970"/>
          </a:xfrm>
          <a:prstGeom prst="rect">
            <a:avLst/>
          </a:prstGeom>
          <a:noFill/>
          <a:ln w="50800">
            <a:solidFill>
              <a:srgbClr val="FFB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63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8953B-EA5F-2761-CA1D-C68A914E6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76C1EBEC-3F5F-7B6C-E73B-3237E7DB9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76154"/>
              </p:ext>
            </p:extLst>
          </p:nvPr>
        </p:nvGraphicFramePr>
        <p:xfrm>
          <a:off x="554861" y="836614"/>
          <a:ext cx="11558454" cy="5661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3936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677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全国マップ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表示項目選択の操作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概要：全国マップ表示項目選択の操作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00C0ED78-5433-BEF6-7C73-0F0D5EC720AE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3771516-C1C9-7441-CD6A-48B3B90846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9" t="17585" r="75689" b="61176"/>
          <a:stretch>
            <a:fillRect/>
          </a:stretch>
        </p:blipFill>
        <p:spPr>
          <a:xfrm>
            <a:off x="3220320" y="1684318"/>
            <a:ext cx="3816316" cy="2239288"/>
          </a:xfrm>
          <a:prstGeom prst="rect">
            <a:avLst/>
          </a:prstGeom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30876FE4-282B-8D8B-BB11-874FAC5C5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77887"/>
              </p:ext>
            </p:extLst>
          </p:nvPr>
        </p:nvGraphicFramePr>
        <p:xfrm>
          <a:off x="3236946" y="4056434"/>
          <a:ext cx="6123183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0688">
                  <a:extLst>
                    <a:ext uri="{9D8B030D-6E8A-4147-A177-3AD203B41FA5}">
                      <a16:colId xmlns:a16="http://schemas.microsoft.com/office/drawing/2014/main" val="3661140250"/>
                    </a:ext>
                  </a:extLst>
                </a:gridCol>
                <a:gridCol w="4372495">
                  <a:extLst>
                    <a:ext uri="{9D8B030D-6E8A-4147-A177-3AD203B41FA5}">
                      <a16:colId xmlns:a16="http://schemas.microsoft.com/office/drawing/2014/main" val="1328622811"/>
                    </a:ext>
                  </a:extLst>
                </a:gridCol>
              </a:tblGrid>
              <a:tr h="21062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項目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挙動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203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施工現場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ON</a:t>
                      </a:r>
                      <a:r>
                        <a:rPr kumimoji="1" lang="ja-JP" altLang="en-US" sz="1200" dirty="0"/>
                        <a:t>：地図上に現場を表示する</a:t>
                      </a:r>
                      <a:endParaRPr kumimoji="1" lang="en-US" altLang="ja-JP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OFF</a:t>
                      </a:r>
                      <a:r>
                        <a:rPr kumimoji="1" lang="ja-JP" altLang="en-US" sz="1200" dirty="0"/>
                        <a:t>：地図上の現場を非表示する</a:t>
                      </a:r>
                      <a:endParaRPr kumimoji="1" lang="en-US" altLang="ja-JP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43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建機・車両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ON</a:t>
                      </a:r>
                      <a:r>
                        <a:rPr kumimoji="1" lang="ja-JP" altLang="en-US" sz="1200" dirty="0"/>
                        <a:t>：地図上に建機・車両を表示する</a:t>
                      </a:r>
                      <a:endParaRPr kumimoji="1" lang="en-US" altLang="ja-JP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OFF</a:t>
                      </a:r>
                      <a:r>
                        <a:rPr kumimoji="1" lang="ja-JP" altLang="en-US" sz="1200" dirty="0"/>
                        <a:t>：地図上の建機・車両を非表示する</a:t>
                      </a:r>
                      <a:endParaRPr kumimoji="1" lang="en-US" altLang="ja-JP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51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カメラ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ON</a:t>
                      </a:r>
                      <a:r>
                        <a:rPr kumimoji="1" lang="ja-JP" altLang="en-US" sz="1200" dirty="0"/>
                        <a:t>：地図上にカメラを表示する</a:t>
                      </a:r>
                      <a:endParaRPr kumimoji="1" lang="en-US" altLang="ja-JP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OFF</a:t>
                      </a:r>
                      <a:r>
                        <a:rPr kumimoji="1" lang="ja-JP" altLang="en-US" sz="1200" dirty="0"/>
                        <a:t>：地図上のカメラを非表示する</a:t>
                      </a:r>
                      <a:endParaRPr kumimoji="1" lang="en-US" altLang="ja-JP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6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雨雲レーダー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ON</a:t>
                      </a:r>
                      <a:r>
                        <a:rPr kumimoji="1" lang="ja-JP" altLang="en-US" sz="1200" dirty="0"/>
                        <a:t>：地図上に雨雲レーダーを表示する</a:t>
                      </a:r>
                      <a:endParaRPr kumimoji="1" lang="en-US" altLang="ja-JP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OFF</a:t>
                      </a:r>
                      <a:r>
                        <a:rPr kumimoji="1" lang="ja-JP" altLang="en-US" sz="1200" dirty="0"/>
                        <a:t>：地図上の雨雲レーダーを非表示する</a:t>
                      </a:r>
                      <a:endParaRPr kumimoji="1" lang="en-US" altLang="ja-JP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2755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CAF502-2B10-26D6-F2DD-DBED06869E35}"/>
              </a:ext>
            </a:extLst>
          </p:cNvPr>
          <p:cNvSpPr txBox="1"/>
          <p:nvPr/>
        </p:nvSpPr>
        <p:spPr>
          <a:xfrm>
            <a:off x="3217853" y="6179191"/>
            <a:ext cx="5723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チェック</a:t>
            </a:r>
            <a:r>
              <a:rPr kumimoji="1" lang="en-US" altLang="ja-JP" sz="1200" dirty="0"/>
              <a:t>BOX</a:t>
            </a:r>
            <a:r>
              <a:rPr kumimoji="1" lang="ja-JP" altLang="en-US" sz="1200" dirty="0"/>
              <a:t>を全て</a:t>
            </a:r>
            <a:r>
              <a:rPr kumimoji="1" lang="en-US" altLang="ja-JP" sz="1200" dirty="0"/>
              <a:t>OFF</a:t>
            </a:r>
            <a:r>
              <a:rPr kumimoji="1" lang="ja-JP" altLang="en-US" sz="1200" dirty="0"/>
              <a:t>にした場合、地図上には何も表示されなくなります。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1467F5B-C592-F7C6-B3F6-965C9C23EF95}"/>
              </a:ext>
            </a:extLst>
          </p:cNvPr>
          <p:cNvSpPr/>
          <p:nvPr/>
        </p:nvSpPr>
        <p:spPr>
          <a:xfrm>
            <a:off x="3371738" y="1834343"/>
            <a:ext cx="1756740" cy="1086196"/>
          </a:xfrm>
          <a:prstGeom prst="rect">
            <a:avLst/>
          </a:prstGeom>
          <a:noFill/>
          <a:ln w="50800">
            <a:solidFill>
              <a:srgbClr val="FFB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71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6C874-90E5-3FB1-91A3-C4A6DD5C1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7D34E580-B67F-1F29-2038-89007A0C6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907933"/>
              </p:ext>
            </p:extLst>
          </p:nvPr>
        </p:nvGraphicFramePr>
        <p:xfrm>
          <a:off x="554861" y="836613"/>
          <a:ext cx="11558454" cy="5680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121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680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全国マップ</a:t>
                      </a: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検索機能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追加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概要：検索機能の追加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詳細：グローバルメニューにて、現場名、建機・車両名、機種、機番、カメラ名での</a:t>
                      </a:r>
                      <a:r>
                        <a:rPr kumimoji="1" lang="ja-JP" altLang="en-US" dirty="0">
                          <a:latin typeface="+mn-ea"/>
                        </a:rPr>
                        <a:t>が可能です。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</a:t>
                      </a:r>
                      <a:endParaRPr kumimoji="1" lang="en-US" altLang="ja-JP" sz="1800" b="1" i="0" kern="1200" baseline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D2A4260E-F505-0B66-96C1-C54AB628341C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AB85488-6C86-2DFB-83D3-F7F4A6A6D5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59"/>
          <a:stretch>
            <a:fillRect/>
          </a:stretch>
        </p:blipFill>
        <p:spPr>
          <a:xfrm>
            <a:off x="3690843" y="2255519"/>
            <a:ext cx="7574923" cy="4158664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108D498-0E04-A65E-FF6C-C90EFD05A040}"/>
              </a:ext>
            </a:extLst>
          </p:cNvPr>
          <p:cNvSpPr/>
          <p:nvPr/>
        </p:nvSpPr>
        <p:spPr>
          <a:xfrm>
            <a:off x="8307204" y="2202844"/>
            <a:ext cx="1673611" cy="282167"/>
          </a:xfrm>
          <a:prstGeom prst="rect">
            <a:avLst/>
          </a:prstGeom>
          <a:noFill/>
          <a:ln w="50800">
            <a:solidFill>
              <a:srgbClr val="FFB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45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B7B3C-B7B7-35E9-DC48-040E5B32D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0CD232DE-1707-6BE4-829C-6023FC10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30951"/>
              </p:ext>
            </p:extLst>
          </p:nvPr>
        </p:nvGraphicFramePr>
        <p:xfrm>
          <a:off x="562306" y="819988"/>
          <a:ext cx="11558454" cy="5680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121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680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全国マップ</a:t>
                      </a: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検索機能の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操作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概要：検索機能の操作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</a:t>
                      </a:r>
                      <a:endParaRPr kumimoji="1" lang="en-US" altLang="ja-JP" sz="1800" b="1" i="0" kern="1200" baseline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59A7B11D-027F-257F-7252-DD0BDD59F78A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80251A6-BF29-6B84-5317-B69C4BA651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397" t="12199" b="48513"/>
          <a:stretch>
            <a:fillRect/>
          </a:stretch>
        </p:blipFill>
        <p:spPr>
          <a:xfrm>
            <a:off x="3258666" y="1657005"/>
            <a:ext cx="4422294" cy="2434586"/>
          </a:xfrm>
          <a:prstGeom prst="rect">
            <a:avLst/>
          </a:prstGeom>
        </p:spPr>
      </p:pic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E40912D-40EF-57C3-F746-CD2FBF1B1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34863"/>
              </p:ext>
            </p:extLst>
          </p:nvPr>
        </p:nvGraphicFramePr>
        <p:xfrm>
          <a:off x="3258666" y="4182125"/>
          <a:ext cx="8544958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579">
                  <a:extLst>
                    <a:ext uri="{9D8B030D-6E8A-4147-A177-3AD203B41FA5}">
                      <a16:colId xmlns:a16="http://schemas.microsoft.com/office/drawing/2014/main" val="3661140250"/>
                    </a:ext>
                  </a:extLst>
                </a:gridCol>
                <a:gridCol w="2405149">
                  <a:extLst>
                    <a:ext uri="{9D8B030D-6E8A-4147-A177-3AD203B41FA5}">
                      <a16:colId xmlns:a16="http://schemas.microsoft.com/office/drawing/2014/main" val="3272485924"/>
                    </a:ext>
                  </a:extLst>
                </a:gridCol>
                <a:gridCol w="5464230">
                  <a:extLst>
                    <a:ext uri="{9D8B030D-6E8A-4147-A177-3AD203B41FA5}">
                      <a16:colId xmlns:a16="http://schemas.microsoft.com/office/drawing/2014/main" val="13286228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項目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操作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挙動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203313"/>
                  </a:ext>
                </a:extLst>
              </a:tr>
              <a:tr h="558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検索内容の入力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入力した文字列に対する検索を実行する（部分一致）</a:t>
                      </a:r>
                      <a:endParaRPr kumimoji="1" lang="en-US" altLang="ja-JP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※</a:t>
                      </a:r>
                      <a:r>
                        <a:rPr kumimoji="1" lang="ja-JP" altLang="en-US" sz="1200" dirty="0"/>
                        <a:t>エンターキーを押したタイミングで検索が実行される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＜検索対象＞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　・現場：現場名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　・建機・車両：建機・車両名、機種、機番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　・カメラ：カメラ名</a:t>
                      </a:r>
                      <a:endParaRPr kumimoji="1" lang="en-US" altLang="ja-JP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43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②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検索結果の表示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検索に合致する現場、建機・車両、カメラが表示される</a:t>
                      </a:r>
                      <a:endParaRPr kumimoji="1" lang="en-US" altLang="ja-JP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515428"/>
                  </a:ext>
                </a:extLst>
              </a:tr>
              <a:tr h="1591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検索の削除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検索フォームの文字列が削除される</a:t>
                      </a:r>
                      <a:endParaRPr kumimoji="1" lang="en-US" altLang="ja-JP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69934"/>
                  </a:ext>
                </a:extLst>
              </a:tr>
            </a:tbl>
          </a:graphicData>
        </a:graphic>
      </p:graphicFrame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578170-5BF8-8A4E-E1AD-555A95E94808}"/>
              </a:ext>
            </a:extLst>
          </p:cNvPr>
          <p:cNvSpPr/>
          <p:nvPr/>
        </p:nvSpPr>
        <p:spPr>
          <a:xfrm>
            <a:off x="3980239" y="1640511"/>
            <a:ext cx="1404116" cy="183779"/>
          </a:xfrm>
          <a:prstGeom prst="rect">
            <a:avLst/>
          </a:prstGeom>
          <a:noFill/>
          <a:ln w="50800">
            <a:solidFill>
              <a:srgbClr val="FFB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6F17766-4E62-47C7-AD8F-0535F8687E07}"/>
              </a:ext>
            </a:extLst>
          </p:cNvPr>
          <p:cNvSpPr/>
          <p:nvPr/>
        </p:nvSpPr>
        <p:spPr>
          <a:xfrm>
            <a:off x="5156740" y="1845424"/>
            <a:ext cx="2486336" cy="2246167"/>
          </a:xfrm>
          <a:prstGeom prst="rect">
            <a:avLst/>
          </a:prstGeom>
          <a:noFill/>
          <a:ln w="50800">
            <a:solidFill>
              <a:srgbClr val="FFB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7">
            <a:extLst>
              <a:ext uri="{FF2B5EF4-FFF2-40B4-BE49-F238E27FC236}">
                <a16:creationId xmlns:a16="http://schemas.microsoft.com/office/drawing/2014/main" id="{8A234005-EF71-375D-7D2E-EA5D70A45029}"/>
              </a:ext>
            </a:extLst>
          </p:cNvPr>
          <p:cNvSpPr/>
          <p:nvPr/>
        </p:nvSpPr>
        <p:spPr>
          <a:xfrm>
            <a:off x="3729384" y="1555827"/>
            <a:ext cx="251492" cy="244444"/>
          </a:xfrm>
          <a:prstGeom prst="ellipse">
            <a:avLst/>
          </a:prstGeom>
          <a:solidFill>
            <a:srgbClr val="FFB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rgbClr val="222222"/>
                </a:solidFill>
              </a:rPr>
              <a:t>1</a:t>
            </a:r>
            <a:endParaRPr kumimoji="1" lang="ja-JP" altLang="en-US" sz="1400" b="1" dirty="0">
              <a:solidFill>
                <a:srgbClr val="222222"/>
              </a:solidFill>
            </a:endParaRPr>
          </a:p>
        </p:txBody>
      </p:sp>
      <p:sp>
        <p:nvSpPr>
          <p:cNvPr id="30" name="円/楕円 7">
            <a:extLst>
              <a:ext uri="{FF2B5EF4-FFF2-40B4-BE49-F238E27FC236}">
                <a16:creationId xmlns:a16="http://schemas.microsoft.com/office/drawing/2014/main" id="{92956673-661A-39F6-2473-88D2FD88DD1B}"/>
              </a:ext>
            </a:extLst>
          </p:cNvPr>
          <p:cNvSpPr/>
          <p:nvPr/>
        </p:nvSpPr>
        <p:spPr>
          <a:xfrm>
            <a:off x="4904594" y="2276299"/>
            <a:ext cx="251492" cy="244444"/>
          </a:xfrm>
          <a:prstGeom prst="ellipse">
            <a:avLst/>
          </a:prstGeom>
          <a:solidFill>
            <a:srgbClr val="FFB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rgbClr val="222222"/>
                </a:solidFill>
              </a:rPr>
              <a:t>2</a:t>
            </a:r>
            <a:endParaRPr kumimoji="1" lang="ja-JP" altLang="en-US" sz="1400" b="1" dirty="0">
              <a:solidFill>
                <a:srgbClr val="222222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C790125-D055-7DAD-81DB-AC4C99AD3217}"/>
              </a:ext>
            </a:extLst>
          </p:cNvPr>
          <p:cNvSpPr/>
          <p:nvPr/>
        </p:nvSpPr>
        <p:spPr>
          <a:xfrm>
            <a:off x="5688465" y="1637671"/>
            <a:ext cx="239259" cy="186361"/>
          </a:xfrm>
          <a:prstGeom prst="rect">
            <a:avLst/>
          </a:prstGeom>
          <a:noFill/>
          <a:ln w="50800">
            <a:solidFill>
              <a:srgbClr val="FFB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7">
            <a:extLst>
              <a:ext uri="{FF2B5EF4-FFF2-40B4-BE49-F238E27FC236}">
                <a16:creationId xmlns:a16="http://schemas.microsoft.com/office/drawing/2014/main" id="{75479D7F-3EA8-5E67-E25F-863BCBBCC7F4}"/>
              </a:ext>
            </a:extLst>
          </p:cNvPr>
          <p:cNvSpPr/>
          <p:nvPr/>
        </p:nvSpPr>
        <p:spPr>
          <a:xfrm>
            <a:off x="5455531" y="1532348"/>
            <a:ext cx="251492" cy="244444"/>
          </a:xfrm>
          <a:prstGeom prst="ellipse">
            <a:avLst/>
          </a:prstGeom>
          <a:solidFill>
            <a:srgbClr val="FFB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rgbClr val="222222"/>
                </a:solidFill>
              </a:rPr>
              <a:t>3</a:t>
            </a:r>
            <a:endParaRPr kumimoji="1" lang="ja-JP" altLang="en-US" sz="1400" b="1" dirty="0">
              <a:solidFill>
                <a:srgbClr val="222222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4B291-3D47-C558-8E49-16AFB8C7E5CD}"/>
              </a:ext>
            </a:extLst>
          </p:cNvPr>
          <p:cNvSpPr txBox="1"/>
          <p:nvPr/>
        </p:nvSpPr>
        <p:spPr>
          <a:xfrm>
            <a:off x="3206884" y="6223112"/>
            <a:ext cx="8695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※P.2</a:t>
            </a:r>
            <a:r>
              <a:rPr kumimoji="1" lang="ja-JP" altLang="en-US" sz="1200" dirty="0"/>
              <a:t>～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の「表示項目選択」で“非表示”と設定した項目も検索結果として表示はされますが、地図上には表示されません。</a:t>
            </a:r>
          </a:p>
        </p:txBody>
      </p:sp>
    </p:spTree>
    <p:extLst>
      <p:ext uri="{BB962C8B-B14F-4D97-AF65-F5344CB8AC3E}">
        <p14:creationId xmlns:p14="http://schemas.microsoft.com/office/powerpoint/2010/main" val="38573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1EF08D-F8DA-4975-B7B2-B9EB78E5EC1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a9389fa2-add8-4853-8b42-44b440df2f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33009</TotalTime>
  <Words>516</Words>
  <Application>Microsoft Office PowerPoint</Application>
  <PresentationFormat>ワイド画面</PresentationFormat>
  <Paragraphs>87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Meiryo UI</vt:lpstr>
      <vt:lpstr>小塚ゴシック Pr6N B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Isoda,,Yasuaki  / 井相田 泰朗</cp:lastModifiedBy>
  <cp:revision>387</cp:revision>
  <dcterms:created xsi:type="dcterms:W3CDTF">2021-03-26T09:54:52Z</dcterms:created>
  <dcterms:modified xsi:type="dcterms:W3CDTF">2025-07-31T09:04:30Z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