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4"/>
    <p:sldMasterId id="2147483674" r:id="rId5"/>
    <p:sldMasterId id="2147483676" r:id="rId6"/>
    <p:sldMasterId id="2147483678" r:id="rId7"/>
  </p:sldMasterIdLst>
  <p:sldIdLst>
    <p:sldId id="303" r:id="rId8"/>
    <p:sldId id="315" r:id="rId9"/>
    <p:sldId id="332" r:id="rId10"/>
    <p:sldId id="334" r:id="rId11"/>
    <p:sldId id="331" r:id="rId12"/>
    <p:sldId id="333" r:id="rId13"/>
    <p:sldId id="30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DD0ED3-3742-D28B-A844-8E0B40F9A857}" name="吉川 遥" initials="" userId="S::yoshikawa_haruka@funkit.co.jp::93be5129-ca02-4e2e-9093-d505d03c7f05" providerId="AD"/>
  <p188:author id="{7097FFED-9982-3EE7-CE96-6EA2C3215182}" name="チッチッウェー" initials="チッ" userId="S::chitchit_wai@funkit.co.jp::9b2f1083-8f82-4777-9fbd-298486381440" providerId="AD"/>
  <p188:author id="{EB977FF8-BB4C-3FAF-622F-B126728468B4}" name="WAI CHITCHIT" initials="WC" userId="88ce3da66bd809fc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guchi, Takamasa / 野口　剛正" initials="NT/野" lastIdx="7" clrIdx="0">
    <p:extLst>
      <p:ext uri="{19B8F6BF-5375-455C-9EA6-DF929625EA0E}">
        <p15:presenceInfo xmlns:p15="http://schemas.microsoft.com/office/powerpoint/2012/main" userId="S::takamasa_noguchi@earthbrain.com::ceafb38f-d8e3-4660-ae65-2864b01995d3" providerId="AD"/>
      </p:ext>
    </p:extLst>
  </p:cmAuthor>
  <p:cmAuthor id="2" name="Noguchi, Takamasa / 野口　剛正" initials="NT/野 [2]" lastIdx="2" clrIdx="1">
    <p:extLst>
      <p:ext uri="{19B8F6BF-5375-455C-9EA6-DF929625EA0E}">
        <p15:presenceInfo xmlns:p15="http://schemas.microsoft.com/office/powerpoint/2012/main" userId="Noguchi, Takamasa / 野口　剛正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00FF"/>
    <a:srgbClr val="FFFF00"/>
    <a:srgbClr val="107C41"/>
    <a:srgbClr val="0000DA"/>
    <a:srgbClr val="FFFFFF"/>
    <a:srgbClr val="6600CC"/>
    <a:srgbClr val="CBCBCB"/>
    <a:srgbClr val="E7E7E7"/>
    <a:srgbClr val="106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05" autoAdjust="0"/>
    <p:restoredTop sz="93545" autoAdjust="0"/>
  </p:normalViewPr>
  <p:slideViewPr>
    <p:cSldViewPr snapToGrid="0">
      <p:cViewPr varScale="1">
        <p:scale>
          <a:sx n="114" d="100"/>
          <a:sy n="114" d="100"/>
        </p:scale>
        <p:origin x="114" y="38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8">
            <a:extLst>
              <a:ext uri="{FF2B5EF4-FFF2-40B4-BE49-F238E27FC236}">
                <a16:creationId xmlns:a16="http://schemas.microsoft.com/office/drawing/2014/main" id="{778F59B4-A0C7-4EEB-BBA3-CA0FEEB742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765522"/>
            <a:ext cx="11137900" cy="50323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buNone/>
              <a:defRPr kumimoji="1" lang="ja-JP" altLang="en-US" sz="3200" b="0" kern="1200" dirty="0" smtClean="0">
                <a:solidFill>
                  <a:srgbClr val="0000C6"/>
                </a:solidFill>
                <a:latin typeface="小塚ゴシック Pr6N B" panose="020B0800000000000000" pitchFamily="34" charset="-128"/>
                <a:ea typeface="小塚ゴシック Pr6N B" panose="020B0800000000000000" pitchFamily="34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ja-JP" altLang="en-US" dirty="0"/>
              <a:t>プレゼンテーションタイトルを入力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75789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99963A55-18A4-499B-AF90-F8666C6BAD07}"/>
              </a:ext>
            </a:extLst>
          </p:cNvPr>
          <p:cNvSpPr txBox="1">
            <a:spLocks/>
          </p:cNvSpPr>
          <p:nvPr userDrawn="1"/>
        </p:nvSpPr>
        <p:spPr>
          <a:xfrm>
            <a:off x="1363203" y="3429000"/>
            <a:ext cx="3632237" cy="4766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20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游ゴシック Medium" panose="020B0500000000000000" pitchFamily="50" charset="-128"/>
              </a:defRPr>
            </a:lvl1pPr>
          </a:lstStyle>
          <a:p>
            <a:r>
              <a:rPr lang="ja-JP" altLang="en-US" sz="2200" dirty="0">
                <a:solidFill>
                  <a:srgbClr val="0000CA"/>
                </a:solidFill>
              </a:rPr>
              <a:t>本日のアジェンダ</a:t>
            </a:r>
          </a:p>
        </p:txBody>
      </p:sp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4401" y="2445949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62751" y="2445713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0" name="テキスト プレースホルダー 18">
            <a:extLst>
              <a:ext uri="{FF2B5EF4-FFF2-40B4-BE49-F238E27FC236}">
                <a16:creationId xmlns:a16="http://schemas.microsoft.com/office/drawing/2014/main" id="{B21ABF86-ABC5-457B-931A-A31F452B3C1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94401" y="3090095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1" name="テキスト プレースホルダー 24">
            <a:extLst>
              <a:ext uri="{FF2B5EF4-FFF2-40B4-BE49-F238E27FC236}">
                <a16:creationId xmlns:a16="http://schemas.microsoft.com/office/drawing/2014/main" id="{A18AF46B-4CBD-413E-9E2A-6B41FCA1BBD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62751" y="3089859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2" name="テキスト プレースホルダー 18">
            <a:extLst>
              <a:ext uri="{FF2B5EF4-FFF2-40B4-BE49-F238E27FC236}">
                <a16:creationId xmlns:a16="http://schemas.microsoft.com/office/drawing/2014/main" id="{21F160C3-C2C2-44CD-A0D3-95469A8E38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94401" y="3734241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3" name="テキスト プレースホルダー 24">
            <a:extLst>
              <a:ext uri="{FF2B5EF4-FFF2-40B4-BE49-F238E27FC236}">
                <a16:creationId xmlns:a16="http://schemas.microsoft.com/office/drawing/2014/main" id="{76BD1657-8D93-47D8-A6BF-6EE2E99E83A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62751" y="3734005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  <p:sp>
        <p:nvSpPr>
          <p:cNvPr id="14" name="テキスト プレースホルダー 18">
            <a:extLst>
              <a:ext uri="{FF2B5EF4-FFF2-40B4-BE49-F238E27FC236}">
                <a16:creationId xmlns:a16="http://schemas.microsoft.com/office/drawing/2014/main" id="{0F09644A-15BC-463D-A05C-3973A838F4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4401" y="4378387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15" name="テキスト プレースホルダー 24">
            <a:extLst>
              <a:ext uri="{FF2B5EF4-FFF2-40B4-BE49-F238E27FC236}">
                <a16:creationId xmlns:a16="http://schemas.microsoft.com/office/drawing/2014/main" id="{4CD3D390-9AE8-494A-A09E-C5CCB969DF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62751" y="4378151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132983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Lucida Sans Unicode" panose="020B0602030504020204" pitchFamily="34" charset="0"/>
                <a:ea typeface="游ゴシック Medium" panose="020B0500000000000000" pitchFamily="50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382273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49D872-27B0-41BC-9B69-C9B2499CF8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4833" y="1122363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 b="1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■大見出しの書式設定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36A1FFE9-57A1-4D92-822F-16EFCDBEC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4833" y="1699872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〇中見出しの書式設定</a:t>
            </a:r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6A5F223F-F1AE-42FD-9167-AD0C438CBD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4833" y="2903876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注釈の書式設定</a:t>
            </a: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B6265334-BE5D-46F1-B6B8-C8FBC8331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64833" y="2301874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本文の書式設定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7667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08901D54-967B-4EC0-A18B-2ED475DB0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00" b="18500"/>
          <a:stretch/>
        </p:blipFill>
        <p:spPr>
          <a:xfrm>
            <a:off x="1184" y="1268760"/>
            <a:ext cx="12189631" cy="432048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0BD56B9-91E9-48D5-94B5-BA24C73F3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903" y="5779008"/>
            <a:ext cx="3060194" cy="7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9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2D346E2-38A5-44BE-A92D-199A2510E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BB33EA6-5E4F-4C45-AFC8-625F13591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816161B-1D45-4E88-8575-4D9BFF792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07C3299-AF8D-4B78-8F02-4897733AF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EE74F0-839F-4EAD-AA2E-636C3DD4D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D7E6AE0-5223-41C6-8A5A-EB3CDB91F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31735D5-31F4-4146-904E-9CD1EE47F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D479BE-C7D0-49F3-ADEC-124D5459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E7F4EE-FB40-4554-827C-6815C539C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2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0A82E1-8E0D-434A-9DF4-7C2ABD1A0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1" y="219075"/>
            <a:ext cx="11137900" cy="954569"/>
          </a:xfrm>
        </p:spPr>
        <p:txBody>
          <a:bodyPr lIns="91440" tIns="45720" rIns="91440" bIns="45720" anchor="ctr" anchorCtr="0"/>
          <a:lstStyle/>
          <a:p>
            <a:r>
              <a:rPr lang="ja-JP" altLang="en-US" dirty="0">
                <a:latin typeface="小塚ゴシック Pr6N B"/>
                <a:ea typeface="小塚ゴシック Pr6N B"/>
                <a:cs typeface="Lucida Sans Unicode"/>
              </a:rPr>
              <a:t>リリースノート</a:t>
            </a:r>
            <a:endParaRPr lang="en-US" altLang="ja-JP" dirty="0">
              <a:latin typeface="小塚ゴシック Pr6N B"/>
              <a:ea typeface="小塚ゴシック Pr6N B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84069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4A969-1EA9-CD63-17A9-3E6ADD5EF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AA22C2F5-5090-8D66-1534-912CEBC766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64833" y="181587"/>
            <a:ext cx="8153400" cy="388031"/>
          </a:xfrm>
        </p:spPr>
        <p:txBody>
          <a:bodyPr/>
          <a:lstStyle/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803E21-7A07-1C4E-2701-0D8102022971}"/>
              </a:ext>
            </a:extLst>
          </p:cNvPr>
          <p:cNvSpPr txBox="1"/>
          <p:nvPr/>
        </p:nvSpPr>
        <p:spPr>
          <a:xfrm>
            <a:off x="276468" y="814580"/>
            <a:ext cx="11915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+mn-ea"/>
              </a:rPr>
              <a:t>Smart Construction</a:t>
            </a:r>
            <a:r>
              <a:rPr kumimoji="1" lang="ja-JP" altLang="en-US" dirty="0">
                <a:latin typeface="+mn-ea"/>
              </a:rPr>
              <a:t>のアップデートについて、以下の日程・内容にてリリースをいたします。</a:t>
            </a:r>
            <a:endParaRPr kumimoji="1" lang="en-US" altLang="ja-JP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latin typeface="+mn-ea"/>
              </a:rPr>
              <a:t>サーバ停止は予定しておりませんが、一時的にアクセスしづらいなどの影響が考えられます。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（</a:t>
            </a:r>
            <a:r>
              <a:rPr lang="en-US" altLang="ja-JP" dirty="0">
                <a:latin typeface="+mn-ea"/>
              </a:rPr>
              <a:t>※</a:t>
            </a:r>
            <a:r>
              <a:rPr lang="ja-JP" altLang="en-US" dirty="0">
                <a:latin typeface="+mn-ea"/>
              </a:rPr>
              <a:t>リリース日程・時間帯・内容については、状況に応じ変更する場合がございます。予めご了承ください）</a:t>
            </a:r>
            <a:endParaRPr lang="en-US" altLang="ja-JP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055F5C-A33F-3312-5366-BC230432894A}"/>
              </a:ext>
            </a:extLst>
          </p:cNvPr>
          <p:cNvSpPr txBox="1"/>
          <p:nvPr/>
        </p:nvSpPr>
        <p:spPr>
          <a:xfrm>
            <a:off x="578992" y="2291908"/>
            <a:ext cx="718324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u="sng" dirty="0">
                <a:latin typeface="+mn-ea"/>
              </a:rPr>
              <a:t>日程：</a:t>
            </a:r>
            <a:endParaRPr lang="en-US" altLang="ja-JP" u="sng" dirty="0">
              <a:latin typeface="+mn-ea"/>
            </a:endParaRPr>
          </a:p>
          <a:p>
            <a:endParaRPr lang="en-US" altLang="ja-JP" u="sng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　日本時間　</a:t>
            </a:r>
            <a:r>
              <a:rPr lang="en-US" altLang="ja-JP" dirty="0">
                <a:latin typeface="+mn-ea"/>
              </a:rPr>
              <a:t>4</a:t>
            </a:r>
            <a:r>
              <a:rPr lang="ja-JP" altLang="en-US" dirty="0">
                <a:latin typeface="+mn-ea"/>
              </a:rPr>
              <a:t>月</a:t>
            </a:r>
            <a:r>
              <a:rPr lang="en-US" altLang="ja-JP" dirty="0">
                <a:latin typeface="+mn-ea"/>
              </a:rPr>
              <a:t>22</a:t>
            </a:r>
            <a:r>
              <a:rPr lang="ja-JP" altLang="en-US" dirty="0">
                <a:latin typeface="+mn-ea"/>
              </a:rPr>
              <a:t>日</a:t>
            </a:r>
            <a:r>
              <a:rPr lang="en-US" altLang="ja-JP" dirty="0">
                <a:latin typeface="+mn-ea"/>
              </a:rPr>
              <a:t>(</a:t>
            </a:r>
            <a:r>
              <a:rPr lang="ja-JP" altLang="en-US" dirty="0">
                <a:latin typeface="+mn-ea"/>
              </a:rPr>
              <a:t>火</a:t>
            </a:r>
            <a:r>
              <a:rPr lang="en-US" altLang="ja-JP" dirty="0">
                <a:latin typeface="+mn-ea"/>
              </a:rPr>
              <a:t>)</a:t>
            </a:r>
            <a:r>
              <a:rPr lang="ja-JP" altLang="en-US" dirty="0">
                <a:latin typeface="+mn-ea"/>
              </a:rPr>
              <a:t>　</a:t>
            </a:r>
            <a:r>
              <a:rPr lang="en-US" altLang="ja-JP" dirty="0">
                <a:latin typeface="+mn-ea"/>
              </a:rPr>
              <a:t>18:00</a:t>
            </a:r>
            <a:r>
              <a:rPr lang="ja-JP" altLang="en-US" dirty="0">
                <a:latin typeface="+mn-ea"/>
              </a:rPr>
              <a:t>～</a:t>
            </a:r>
            <a:r>
              <a:rPr lang="en-US" altLang="ja-JP" dirty="0">
                <a:latin typeface="+mn-ea"/>
              </a:rPr>
              <a:t>20:00</a:t>
            </a:r>
          </a:p>
          <a:p>
            <a:r>
              <a:rPr lang="ja-JP" altLang="en-US" dirty="0">
                <a:latin typeface="+mn-ea"/>
              </a:rPr>
              <a:t>　</a:t>
            </a:r>
            <a:endParaRPr kumimoji="1" lang="en-US" altLang="ja-JP" dirty="0"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B089785-8455-6FB5-CC39-7AB5219A0ED2}"/>
              </a:ext>
            </a:extLst>
          </p:cNvPr>
          <p:cNvSpPr txBox="1"/>
          <p:nvPr/>
        </p:nvSpPr>
        <p:spPr>
          <a:xfrm>
            <a:off x="578992" y="3861569"/>
            <a:ext cx="975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以降のページにて、リリース内容のご説明を致します。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615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70716-ECA5-C2C8-7332-BA7EC131F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69977E17-6C54-4203-0D43-2F00ADD4F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385087"/>
              </p:ext>
            </p:extLst>
          </p:nvPr>
        </p:nvGraphicFramePr>
        <p:xfrm>
          <a:off x="554861" y="1245326"/>
          <a:ext cx="11558454" cy="533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14983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101950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423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8928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全国マップ</a:t>
                      </a:r>
                      <a:endParaRPr lang="en-US" altLang="ja-JP" sz="1800" b="1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画面</a:t>
                      </a:r>
                      <a:endParaRPr lang="en-US" altLang="ja-JP" sz="1800" b="1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および</a:t>
                      </a:r>
                      <a:br>
                        <a:rPr lang="en-US" altLang="ja-JP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現場詳細画面</a:t>
                      </a:r>
                      <a:br>
                        <a:rPr lang="en-US" altLang="ja-JP" sz="1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機能改善</a:t>
                      </a:r>
                      <a:endParaRPr lang="en-US" altLang="ja-JP" sz="1800" b="0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概要：機能の改善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詳細：全国マップ画面および現場詳細画面に、以下の機能が改善されました。</a:t>
                      </a:r>
                      <a:endParaRPr kumimoji="1" lang="en-US" altLang="ja-JP" sz="1800" b="1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　　</a:t>
                      </a:r>
                      <a:endParaRPr kumimoji="1" lang="en-US" altLang="ja-JP" sz="1800" b="1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　　　　・全国マップ画面：</a:t>
                      </a:r>
                      <a:r>
                        <a:rPr kumimoji="1"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文言変更</a:t>
                      </a:r>
                      <a:endParaRPr kumimoji="1" lang="en-US" altLang="ja-JP" sz="1800" b="1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1800" b="1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　　　　・全国マップ画面：</a:t>
                      </a: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グループ名</a:t>
                      </a:r>
                      <a:r>
                        <a:rPr kumimoji="1" lang="ja-JP" altLang="en-US" sz="1800" b="1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追加</a:t>
                      </a:r>
                      <a:endParaRPr kumimoji="1" lang="en-US" altLang="ja-JP" sz="1800" b="1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1" lang="en-US" altLang="ja-JP" sz="1800" b="1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en-US" altLang="ja-JP" sz="1800" b="1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            </a:t>
                      </a:r>
                      <a:r>
                        <a:rPr kumimoji="1" lang="ja-JP" altLang="en-US" sz="1800" b="1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・現場詳細</a:t>
                      </a:r>
                      <a:r>
                        <a:rPr kumimoji="1" lang="ja-JP" altLang="en-US" b="1" dirty="0">
                          <a:latin typeface="+mn-ea"/>
                        </a:rPr>
                        <a:t>画面　</a:t>
                      </a:r>
                      <a:r>
                        <a:rPr kumimoji="1" lang="ja-JP" altLang="en-US" sz="1800" b="1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：</a:t>
                      </a: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グループ名、現場メモ機能</a:t>
                      </a:r>
                      <a:r>
                        <a:rPr kumimoji="1" lang="ja-JP" altLang="en-US" sz="1800" b="1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追加</a:t>
                      </a:r>
                      <a:endParaRPr kumimoji="1" lang="en-US" altLang="ja-JP" sz="1800" b="1" i="0" u="none" strike="noStrike" kern="1200" baseline="0" noProof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B4344CD8-99BF-2D1D-003D-AAA79DB1F248}"/>
              </a:ext>
            </a:extLst>
          </p:cNvPr>
          <p:cNvSpPr txBox="1">
            <a:spLocks/>
          </p:cNvSpPr>
          <p:nvPr/>
        </p:nvSpPr>
        <p:spPr>
          <a:xfrm>
            <a:off x="2264833" y="181587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</p:spTree>
    <p:extLst>
      <p:ext uri="{BB962C8B-B14F-4D97-AF65-F5344CB8AC3E}">
        <p14:creationId xmlns:p14="http://schemas.microsoft.com/office/powerpoint/2010/main" val="2659521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B2678-5E77-925F-B152-7F938809E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2C15804D-57CA-52D8-DC9D-423C5C785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183784"/>
              </p:ext>
            </p:extLst>
          </p:nvPr>
        </p:nvGraphicFramePr>
        <p:xfrm>
          <a:off x="554861" y="1245326"/>
          <a:ext cx="11558454" cy="533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14983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101950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423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8928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全国マップ</a:t>
                      </a:r>
                      <a:br>
                        <a:rPr lang="en-US" altLang="ja-JP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画面</a:t>
                      </a:r>
                      <a:br>
                        <a:rPr lang="en-US" altLang="ja-JP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文言変更</a:t>
                      </a:r>
                      <a:endParaRPr lang="en-US" altLang="ja-JP" sz="1800" b="0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概要：文言の変更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7165" marR="0" lvl="0" indent="-17716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詳細：全国マップ画面において、以下のように文言が変更されました。</a:t>
                      </a:r>
                      <a:br>
                        <a:rPr kumimoji="1" lang="en-US" altLang="ja-JP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　</a:t>
                      </a:r>
                      <a:br>
                        <a:rPr kumimoji="1" lang="en-US" altLang="ja-JP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　　　・「地域」→「</a:t>
                      </a:r>
                      <a:r>
                        <a:rPr kumimoji="1" lang="ja-JP" altLang="en-US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エリア移動</a:t>
                      </a:r>
                      <a:r>
                        <a:rPr lang="ja-JP" altLang="en-US" sz="1800" b="1" dirty="0">
                          <a:latin typeface="+mn-ea"/>
                          <a:ea typeface="+mn-ea"/>
                        </a:rPr>
                        <a:t>」</a:t>
                      </a:r>
                      <a:endParaRPr lang="en-US" altLang="ja-JP" sz="1800" b="1" dirty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　　　   </a:t>
                      </a: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・「</a:t>
                      </a:r>
                      <a:r>
                        <a:rPr kumimoji="1" lang="en-US" altLang="ja-JP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Region</a:t>
                      </a: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」→「</a:t>
                      </a:r>
                      <a:r>
                        <a:rPr kumimoji="1" lang="en-US" altLang="ja-JP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Area Navigation</a:t>
                      </a:r>
                      <a:r>
                        <a:rPr lang="ja-JP" altLang="en-US" sz="1800" b="1" dirty="0">
                          <a:latin typeface="+mn-ea"/>
                          <a:ea typeface="+mn-ea"/>
                        </a:rPr>
                        <a:t>」</a:t>
                      </a:r>
                      <a:endParaRPr kumimoji="1" lang="en-US" altLang="ja-JP" sz="1800" b="1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8CE87C62-A170-019E-C5B8-406F816F2D82}"/>
              </a:ext>
            </a:extLst>
          </p:cNvPr>
          <p:cNvSpPr txBox="1">
            <a:spLocks/>
          </p:cNvSpPr>
          <p:nvPr/>
        </p:nvSpPr>
        <p:spPr>
          <a:xfrm>
            <a:off x="2264833" y="181587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FBE159AC-BCD9-FE08-6005-6F07D7D0A6B1}"/>
              </a:ext>
            </a:extLst>
          </p:cNvPr>
          <p:cNvSpPr txBox="1"/>
          <p:nvPr/>
        </p:nvSpPr>
        <p:spPr>
          <a:xfrm>
            <a:off x="3265286" y="3647400"/>
            <a:ext cx="34391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latin typeface="+mn-ea"/>
              </a:rPr>
              <a:t>＜従来の全国マップ画面＞</a:t>
            </a:r>
            <a:endParaRPr kumimoji="1" lang="ja-JP" altLang="en-US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572DC9CA-4E8F-2C43-3D22-749B3F1BF9E0}"/>
              </a:ext>
            </a:extLst>
          </p:cNvPr>
          <p:cNvSpPr txBox="1"/>
          <p:nvPr/>
        </p:nvSpPr>
        <p:spPr>
          <a:xfrm>
            <a:off x="7523673" y="3609023"/>
            <a:ext cx="3644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latin typeface="+mn-ea"/>
              </a:rPr>
              <a:t>＜改修後</a:t>
            </a:r>
            <a:r>
              <a:rPr kumimoji="1" lang="ja-JP" altLang="en-US" dirty="0"/>
              <a:t>の全国マップ</a:t>
            </a:r>
            <a:r>
              <a:rPr kumimoji="1" lang="ja-JP" altLang="en-US" dirty="0">
                <a:latin typeface="+mn-ea"/>
              </a:rPr>
              <a:t>画面＞</a:t>
            </a:r>
            <a:endParaRPr kumimoji="1" lang="ja-JP" altLang="en-US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F619BB0-5F82-B857-E9FD-80F83920B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86" y="4605810"/>
            <a:ext cx="3953586" cy="57200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4784B02-4AE3-1DED-D6E7-DF81A80E1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706" y="5766897"/>
            <a:ext cx="3988166" cy="572008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998003D7-8418-FB07-B69A-F1B4A0CE1B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988" y="4605810"/>
            <a:ext cx="4309751" cy="618529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C2689F68-0057-CBF9-B165-1EA7205F7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988" y="5766614"/>
            <a:ext cx="4061945" cy="572008"/>
          </a:xfrm>
          <a:prstGeom prst="rect">
            <a:avLst/>
          </a:prstGeom>
        </p:spPr>
      </p:pic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9C1E0307-B769-63B6-0795-B9A9EFB1FB6C}"/>
              </a:ext>
            </a:extLst>
          </p:cNvPr>
          <p:cNvSpPr/>
          <p:nvPr/>
        </p:nvSpPr>
        <p:spPr>
          <a:xfrm>
            <a:off x="10048000" y="5766614"/>
            <a:ext cx="1899581" cy="56366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5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kumimoji="1" lang="en-US" altLang="ja-JP" sz="1600" b="1" dirty="0">
                <a:solidFill>
                  <a:schemeClr val="bg1">
                    <a:lumMod val="95000"/>
                  </a:schemeClr>
                </a:solidFill>
              </a:rPr>
              <a:t>Area Navigation   </a:t>
            </a:r>
            <a:endParaRPr kumimoji="1" lang="ja-JP" alt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1DD1726-24F4-C98A-E072-3848325E0129}"/>
              </a:ext>
            </a:extLst>
          </p:cNvPr>
          <p:cNvSpPr txBox="1"/>
          <p:nvPr/>
        </p:nvSpPr>
        <p:spPr>
          <a:xfrm>
            <a:off x="3230706" y="4108203"/>
            <a:ext cx="1565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800" b="1" i="0" kern="1200" baseline="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【</a:t>
            </a:r>
            <a:r>
              <a:rPr kumimoji="1" lang="ja-JP" altLang="en-US" sz="1800" b="1" i="0" kern="1200" baseline="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日本語版</a:t>
            </a:r>
            <a:r>
              <a:rPr kumimoji="1" lang="en-US" altLang="ja-JP" sz="1800" b="1" i="0" kern="1200" baseline="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】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5F6AB8A-9AEB-4C41-8ED5-BCB6CF7850A0}"/>
              </a:ext>
            </a:extLst>
          </p:cNvPr>
          <p:cNvSpPr txBox="1"/>
          <p:nvPr/>
        </p:nvSpPr>
        <p:spPr>
          <a:xfrm>
            <a:off x="3230706" y="5340583"/>
            <a:ext cx="1470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800" b="1" i="0" kern="1200" baseline="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【</a:t>
            </a:r>
            <a:r>
              <a:rPr kumimoji="1" lang="ja-JP" altLang="en-US" sz="1800" b="1" i="0" kern="1200" baseline="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英語版</a:t>
            </a:r>
            <a:r>
              <a:rPr kumimoji="1" lang="en-US" altLang="ja-JP" sz="1800" b="1" i="0" kern="1200" baseline="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】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88F6BA5-D60A-E88D-98F6-7373461165E0}"/>
              </a:ext>
            </a:extLst>
          </p:cNvPr>
          <p:cNvSpPr txBox="1"/>
          <p:nvPr/>
        </p:nvSpPr>
        <p:spPr>
          <a:xfrm>
            <a:off x="7627293" y="4176062"/>
            <a:ext cx="1565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800" b="1" i="0" kern="1200" baseline="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【</a:t>
            </a:r>
            <a:r>
              <a:rPr kumimoji="1" lang="ja-JP" altLang="en-US" sz="1800" b="1" i="0" kern="1200" baseline="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日本語版</a:t>
            </a:r>
            <a:r>
              <a:rPr kumimoji="1" lang="en-US" altLang="ja-JP" b="1" dirty="0">
                <a:latin typeface="+mn-ea"/>
              </a:rPr>
              <a:t>】</a:t>
            </a:r>
            <a:endParaRPr kumimoji="1" lang="en-US" altLang="ja-JP" sz="1800" b="1" i="0" kern="1200" baseline="0" dirty="0">
              <a:solidFill>
                <a:schemeClr val="tx1"/>
              </a:solidFill>
              <a:effectLst/>
              <a:latin typeface="+mn-ea"/>
              <a:ea typeface="+mn-ea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95DF58B-538B-3400-2ABA-AB8DDA59AF37}"/>
              </a:ext>
            </a:extLst>
          </p:cNvPr>
          <p:cNvSpPr txBox="1"/>
          <p:nvPr/>
        </p:nvSpPr>
        <p:spPr>
          <a:xfrm>
            <a:off x="7627294" y="5320457"/>
            <a:ext cx="1565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1800" b="1" i="0" kern="1200" baseline="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【</a:t>
            </a:r>
            <a:r>
              <a:rPr kumimoji="1" lang="ja-JP" altLang="en-US" sz="1800" b="1" i="0" kern="1200" baseline="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英語版</a:t>
            </a:r>
            <a:r>
              <a:rPr kumimoji="1" lang="en-US" altLang="ja-JP" sz="1800" b="1" i="0" kern="1200" baseline="0" dirty="0"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rPr>
              <a:t>】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142AFB4-BC0B-7BEF-A813-8B1083A191D9}"/>
              </a:ext>
            </a:extLst>
          </p:cNvPr>
          <p:cNvSpPr/>
          <p:nvPr/>
        </p:nvSpPr>
        <p:spPr>
          <a:xfrm>
            <a:off x="5834742" y="4692440"/>
            <a:ext cx="1183277" cy="44951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A2F9379-EBAA-6B3C-DA7C-623A2CD07F2D}"/>
              </a:ext>
            </a:extLst>
          </p:cNvPr>
          <p:cNvSpPr/>
          <p:nvPr/>
        </p:nvSpPr>
        <p:spPr>
          <a:xfrm>
            <a:off x="5833844" y="5853526"/>
            <a:ext cx="1183277" cy="44951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2E22605-66B2-75AD-70D6-50A8C30BD0FE}"/>
              </a:ext>
            </a:extLst>
          </p:cNvPr>
          <p:cNvSpPr/>
          <p:nvPr/>
        </p:nvSpPr>
        <p:spPr>
          <a:xfrm>
            <a:off x="10216834" y="4690314"/>
            <a:ext cx="1183277" cy="44951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BB10BC9-F902-D1DA-4241-A7E32CCCAA5C}"/>
              </a:ext>
            </a:extLst>
          </p:cNvPr>
          <p:cNvSpPr/>
          <p:nvPr/>
        </p:nvSpPr>
        <p:spPr>
          <a:xfrm>
            <a:off x="10129209" y="5860008"/>
            <a:ext cx="1731865" cy="42758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163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79C39-BFA7-27DC-E08F-BDF348FF0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A262463A-1019-ED14-A83C-46998831E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239715"/>
              </p:ext>
            </p:extLst>
          </p:nvPr>
        </p:nvGraphicFramePr>
        <p:xfrm>
          <a:off x="554861" y="1245326"/>
          <a:ext cx="11558454" cy="533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14983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101950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423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8928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全国マップ</a:t>
                      </a:r>
                      <a:br>
                        <a:rPr lang="en-US" altLang="ja-JP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画面</a:t>
                      </a:r>
                      <a:br>
                        <a:rPr lang="en-US" altLang="ja-JP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グループ名</a:t>
                      </a:r>
                      <a:endParaRPr lang="en-US" altLang="ja-JP" sz="1800" b="0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追加</a:t>
                      </a:r>
                      <a:endParaRPr lang="en-US" altLang="ja-JP" sz="1800" b="0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概要：「グループ名」の追加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7165" marR="0" lvl="0" indent="-17716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詳細：全国マップ画面の自動周回モードに所属する「グループ名」が追加されました。</a:t>
                      </a:r>
                      <a:br>
                        <a:rPr kumimoji="1" lang="en-US" altLang="ja-JP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　　　</a:t>
                      </a:r>
                      <a:r>
                        <a:rPr lang="ja-JP" altLang="en-US" dirty="0">
                          <a:latin typeface="+mn-ea"/>
                          <a:ea typeface="+mn-ea"/>
                        </a:rPr>
                        <a:t>以下は、変更前と変更後の表示です。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DCD2F72C-C7A9-4A22-739A-5D2ED802A93A}"/>
              </a:ext>
            </a:extLst>
          </p:cNvPr>
          <p:cNvSpPr txBox="1">
            <a:spLocks/>
          </p:cNvSpPr>
          <p:nvPr/>
        </p:nvSpPr>
        <p:spPr>
          <a:xfrm>
            <a:off x="2264833" y="181587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B69B3155-71E1-B6D2-D7E4-0E2019B4F228}"/>
              </a:ext>
            </a:extLst>
          </p:cNvPr>
          <p:cNvSpPr txBox="1"/>
          <p:nvPr/>
        </p:nvSpPr>
        <p:spPr>
          <a:xfrm>
            <a:off x="3070225" y="2917835"/>
            <a:ext cx="34391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latin typeface="+mn-ea"/>
              </a:rPr>
              <a:t>＜従来の自動周回モード画面＞</a:t>
            </a:r>
            <a:endParaRPr kumimoji="1" lang="ja-JP" altLang="en-US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CD6F0E40-A2DD-8E0F-83E9-7C9F77AA507F}"/>
              </a:ext>
            </a:extLst>
          </p:cNvPr>
          <p:cNvSpPr txBox="1"/>
          <p:nvPr/>
        </p:nvSpPr>
        <p:spPr>
          <a:xfrm>
            <a:off x="7515218" y="2902595"/>
            <a:ext cx="3644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latin typeface="+mn-ea"/>
              </a:rPr>
              <a:t>＜改修後</a:t>
            </a:r>
            <a:r>
              <a:rPr kumimoji="1" lang="ja-JP" altLang="en-US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</a:t>
            </a:r>
            <a:r>
              <a:rPr kumimoji="1" lang="ja-JP" altLang="en-US" dirty="0">
                <a:latin typeface="+mn-ea"/>
              </a:rPr>
              <a:t>自動周回モード画面＞</a:t>
            </a:r>
            <a:endParaRPr kumimoji="1" lang="ja-JP" altLang="en-US" dirty="0"/>
          </a:p>
        </p:txBody>
      </p:sp>
      <p:pic>
        <p:nvPicPr>
          <p:cNvPr id="11" name="図 10" descr="マッ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B4DE477-BE6F-0B09-D99B-6C6C46338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071" y="3303917"/>
            <a:ext cx="3894217" cy="1854679"/>
          </a:xfrm>
          <a:prstGeom prst="rect">
            <a:avLst/>
          </a:prstGeom>
        </p:spPr>
      </p:pic>
      <p:pic>
        <p:nvPicPr>
          <p:cNvPr id="14" name="図 13" descr="マッ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38E7CAF-8C3E-67B7-1272-1AD703A50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180" y="3288677"/>
            <a:ext cx="3644062" cy="2062234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9CC3AAD3-48E1-D06A-8AD8-C8D84CBF8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037" y="4799798"/>
            <a:ext cx="799714" cy="95966"/>
          </a:xfrm>
          <a:prstGeom prst="rect">
            <a:avLst/>
          </a:prstGeom>
        </p:spPr>
      </p:pic>
      <p:pic>
        <p:nvPicPr>
          <p:cNvPr id="27" name="図 26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3A72DC4-21A6-6971-EB7E-51127FB7EA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099" y="5152019"/>
            <a:ext cx="3302279" cy="86126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8" name="図 27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CFA678C-05DB-1D0A-4F5E-5DB055C1B7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241" y="4925293"/>
            <a:ext cx="1430739" cy="373150"/>
          </a:xfrm>
          <a:prstGeom prst="rect">
            <a:avLst/>
          </a:prstGeom>
          <a:ln w="28575">
            <a:noFill/>
          </a:ln>
        </p:spPr>
      </p:pic>
      <p:pic>
        <p:nvPicPr>
          <p:cNvPr id="31" name="図 30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82E459F-2C19-03E1-0BA1-720DB8F000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230" y="5297492"/>
            <a:ext cx="3373814" cy="102109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E88C3ED0-0920-6CA8-A616-4347909DF115}"/>
              </a:ext>
            </a:extLst>
          </p:cNvPr>
          <p:cNvSpPr/>
          <p:nvPr/>
        </p:nvSpPr>
        <p:spPr>
          <a:xfrm>
            <a:off x="7842169" y="5282252"/>
            <a:ext cx="1897462" cy="199839"/>
          </a:xfrm>
          <a:prstGeom prst="rect">
            <a:avLst/>
          </a:prstGeom>
          <a:noFill/>
          <a:ln w="28575" cap="flat" cmpd="sng" algn="ctr">
            <a:solidFill>
              <a:srgbClr val="4472C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吹き出し: 角を丸めた四角形 32">
            <a:extLst>
              <a:ext uri="{FF2B5EF4-FFF2-40B4-BE49-F238E27FC236}">
                <a16:creationId xmlns:a16="http://schemas.microsoft.com/office/drawing/2014/main" id="{435C6EE4-BAFD-468F-30E0-C911A55E8595}"/>
              </a:ext>
            </a:extLst>
          </p:cNvPr>
          <p:cNvSpPr/>
          <p:nvPr/>
        </p:nvSpPr>
        <p:spPr>
          <a:xfrm>
            <a:off x="10413189" y="5564145"/>
            <a:ext cx="1435912" cy="905188"/>
          </a:xfrm>
          <a:prstGeom prst="wedgeRoundRectCallout">
            <a:avLst>
              <a:gd name="adj1" fmla="val -97542"/>
              <a:gd name="adj2" fmla="val -62703"/>
              <a:gd name="adj3" fmla="val 16667"/>
            </a:avLst>
          </a:prstGeom>
          <a:solidFill>
            <a:srgbClr val="4472C4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所属する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グループ名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表示箇所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9EED50A-D479-2E3B-C861-7C1995952344}"/>
              </a:ext>
            </a:extLst>
          </p:cNvPr>
          <p:cNvSpPr/>
          <p:nvPr/>
        </p:nvSpPr>
        <p:spPr>
          <a:xfrm>
            <a:off x="4180840" y="4643120"/>
            <a:ext cx="1844040" cy="43688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2236F34-7B51-4680-CF27-C48CD75B481A}"/>
              </a:ext>
            </a:extLst>
          </p:cNvPr>
          <p:cNvSpPr/>
          <p:nvPr/>
        </p:nvSpPr>
        <p:spPr>
          <a:xfrm>
            <a:off x="8615874" y="4733674"/>
            <a:ext cx="1897462" cy="52674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908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55A94-C47F-8378-86DF-B09614828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DE54C289-E921-D22E-10CA-04C5A4555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200470"/>
              </p:ext>
            </p:extLst>
          </p:nvPr>
        </p:nvGraphicFramePr>
        <p:xfrm>
          <a:off x="554861" y="1245326"/>
          <a:ext cx="11558454" cy="533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521">
                  <a:extLst>
                    <a:ext uri="{9D8B030D-6E8A-4147-A177-3AD203B41FA5}">
                      <a16:colId xmlns:a16="http://schemas.microsoft.com/office/drawing/2014/main" val="889631269"/>
                    </a:ext>
                  </a:extLst>
                </a:gridCol>
                <a:gridCol w="1714983">
                  <a:extLst>
                    <a:ext uri="{9D8B030D-6E8A-4147-A177-3AD203B41FA5}">
                      <a16:colId xmlns:a16="http://schemas.microsoft.com/office/drawing/2014/main" val="134053511"/>
                    </a:ext>
                  </a:extLst>
                </a:gridCol>
                <a:gridCol w="9101950">
                  <a:extLst>
                    <a:ext uri="{9D8B030D-6E8A-4147-A177-3AD203B41FA5}">
                      <a16:colId xmlns:a16="http://schemas.microsoft.com/office/drawing/2014/main" val="3343669445"/>
                    </a:ext>
                  </a:extLst>
                </a:gridCol>
              </a:tblGrid>
              <a:tr h="44233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</a:rPr>
                        <a:t>対象機能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概要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05053"/>
                  </a:ext>
                </a:extLst>
              </a:tr>
              <a:tr h="48928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現場詳細画面</a:t>
                      </a:r>
                      <a:br>
                        <a:rPr lang="en-US" altLang="ja-JP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グループ名</a:t>
                      </a:r>
                      <a:endParaRPr lang="en-US" altLang="ja-JP" sz="1800" b="0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および</a:t>
                      </a:r>
                      <a:endParaRPr lang="en-US" altLang="ja-JP" sz="1800" b="0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現場メモ</a:t>
                      </a:r>
                      <a:br>
                        <a:rPr lang="en-US" altLang="ja-JP" sz="1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800" b="0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機能追加</a:t>
                      </a:r>
                      <a:endParaRPr lang="en-US" altLang="ja-JP" sz="1800" b="0" i="0" u="none" strike="noStrike" kern="1200" baseline="0" noProof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165" indent="-177165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概要：「グループ名」および「現場メモ」機能の追加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7165" marR="0" lvl="0" indent="-17716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詳細：現場詳細画面の自動周回モードに所属する「グループ名」および</a:t>
                      </a:r>
                      <a:endParaRPr kumimoji="1" lang="en-US" altLang="ja-JP" sz="1800" b="0" i="0" kern="1200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　　　 「現場メモ」機能が追加されました。</a:t>
                      </a:r>
                      <a:r>
                        <a:rPr lang="ja-JP" altLang="en-US" dirty="0">
                          <a:latin typeface="+mn-ea"/>
                          <a:ea typeface="+mn-ea"/>
                        </a:rPr>
                        <a:t>以下は、変更前と変更後の表示です。</a:t>
                      </a:r>
                      <a:br>
                        <a:rPr lang="en-US" altLang="ja-JP" dirty="0">
                          <a:latin typeface="+mn-ea"/>
                          <a:ea typeface="+mn-ea"/>
                        </a:rPr>
                      </a:br>
                      <a:r>
                        <a:rPr lang="ja-JP" altLang="en-US" dirty="0">
                          <a:latin typeface="+mn-ea"/>
                          <a:ea typeface="+mn-ea"/>
                        </a:rPr>
                        <a:t>　　　　</a:t>
                      </a:r>
                      <a:r>
                        <a:rPr lang="en-US" altLang="ja-JP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※</a:t>
                      </a:r>
                      <a:r>
                        <a:rPr lang="ja-JP" altLang="en-US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現場メモ内の</a:t>
                      </a:r>
                      <a:r>
                        <a:rPr lang="en-US" altLang="ja-JP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URL</a:t>
                      </a:r>
                      <a:r>
                        <a:rPr lang="ja-JP" altLang="en-US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はクリックできません。</a:t>
                      </a:r>
                      <a:endParaRPr kumimoji="1" lang="en-US" altLang="ja-JP" sz="1800" b="0" i="0" kern="1200" baseline="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764507"/>
                  </a:ext>
                </a:extLst>
              </a:tr>
            </a:tbl>
          </a:graphicData>
        </a:graphic>
      </p:graphicFrame>
      <p:sp>
        <p:nvSpPr>
          <p:cNvPr id="3" name="テキスト プレースホルダー 1">
            <a:extLst>
              <a:ext uri="{FF2B5EF4-FFF2-40B4-BE49-F238E27FC236}">
                <a16:creationId xmlns:a16="http://schemas.microsoft.com/office/drawing/2014/main" id="{6C8470E6-36D5-06A9-98B9-48E603F8B188}"/>
              </a:ext>
            </a:extLst>
          </p:cNvPr>
          <p:cNvSpPr txBox="1">
            <a:spLocks/>
          </p:cNvSpPr>
          <p:nvPr/>
        </p:nvSpPr>
        <p:spPr>
          <a:xfrm>
            <a:off x="2264833" y="181587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900" kern="12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0" dirty="0">
                <a:solidFill>
                  <a:srgbClr val="265180"/>
                </a:solidFill>
                <a:latin typeface="+mn-ea"/>
                <a:ea typeface="+mn-ea"/>
              </a:rPr>
              <a:t>リリース項目一覧</a:t>
            </a:r>
          </a:p>
        </p:txBody>
      </p:sp>
      <p:pic>
        <p:nvPicPr>
          <p:cNvPr id="6" name="図 5" descr="マッ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3599264-F64A-1B11-C687-DE063518D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17" y="3218420"/>
            <a:ext cx="3385720" cy="1603762"/>
          </a:xfrm>
          <a:prstGeom prst="rect">
            <a:avLst/>
          </a:prstGeom>
        </p:spPr>
      </p:pic>
      <p:pic>
        <p:nvPicPr>
          <p:cNvPr id="9" name="図 8" descr="マッ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05C7FAA-C475-EC0C-A3A0-620D713B2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507" y="3183375"/>
            <a:ext cx="3164982" cy="1779344"/>
          </a:xfrm>
          <a:prstGeom prst="rect">
            <a:avLst/>
          </a:prstGeom>
        </p:spPr>
      </p:pic>
      <p:pic>
        <p:nvPicPr>
          <p:cNvPr id="7" name="図 6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AA0107B-A580-78E4-2467-89FD1D193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853" y="4170309"/>
            <a:ext cx="707628" cy="16154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C5DCC2D-DA4A-13E4-65BD-086C312945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853" y="4074342"/>
            <a:ext cx="799714" cy="95966"/>
          </a:xfrm>
          <a:prstGeom prst="rect">
            <a:avLst/>
          </a:prstGeom>
        </p:spPr>
      </p:pic>
      <p:pic>
        <p:nvPicPr>
          <p:cNvPr id="12" name="図 11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FD4DB2F-0B52-33DE-5E07-F214A14AA7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742" y="4590730"/>
            <a:ext cx="2303884" cy="107410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4" name="図 13" descr="回路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96C2E91-12F5-DA77-490D-7A1785198E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005" y="4538566"/>
            <a:ext cx="2845995" cy="107410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6" name="図 15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CF09C86-0497-3107-B156-487592EA66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753" y="4541098"/>
            <a:ext cx="2303884" cy="192272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96F81A8-21A0-ABDA-21CA-656D743650C7}"/>
              </a:ext>
            </a:extLst>
          </p:cNvPr>
          <p:cNvSpPr/>
          <p:nvPr/>
        </p:nvSpPr>
        <p:spPr>
          <a:xfrm>
            <a:off x="3250005" y="3879164"/>
            <a:ext cx="1281355" cy="48963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4B7B3AA-21BA-8EEC-2E10-32F02317F52F}"/>
              </a:ext>
            </a:extLst>
          </p:cNvPr>
          <p:cNvSpPr/>
          <p:nvPr/>
        </p:nvSpPr>
        <p:spPr>
          <a:xfrm>
            <a:off x="7386319" y="3947160"/>
            <a:ext cx="1239521" cy="6198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021C33A-6B19-DD95-6D8C-49B0292E4229}"/>
              </a:ext>
            </a:extLst>
          </p:cNvPr>
          <p:cNvSpPr/>
          <p:nvPr/>
        </p:nvSpPr>
        <p:spPr>
          <a:xfrm>
            <a:off x="9514841" y="3802724"/>
            <a:ext cx="868680" cy="71044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1C5F1FA-7D3D-1ADC-8346-4B015FA745BE}"/>
              </a:ext>
            </a:extLst>
          </p:cNvPr>
          <p:cNvSpPr txBox="1"/>
          <p:nvPr/>
        </p:nvSpPr>
        <p:spPr>
          <a:xfrm>
            <a:off x="3031725" y="2857197"/>
            <a:ext cx="34391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latin typeface="+mn-ea"/>
              </a:rPr>
              <a:t>＜従来の自動周回モード画面＞</a:t>
            </a:r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CA7F598-3CB3-266C-CEBE-87C1AA7C1C7F}"/>
              </a:ext>
            </a:extLst>
          </p:cNvPr>
          <p:cNvSpPr txBox="1"/>
          <p:nvPr/>
        </p:nvSpPr>
        <p:spPr>
          <a:xfrm>
            <a:off x="7216837" y="2826798"/>
            <a:ext cx="3644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latin typeface="+mn-ea"/>
              </a:rPr>
              <a:t>＜改修後</a:t>
            </a:r>
            <a:r>
              <a:rPr kumimoji="1" lang="ja-JP" altLang="en-US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</a:t>
            </a:r>
            <a:r>
              <a:rPr kumimoji="1" lang="ja-JP" altLang="en-US" dirty="0">
                <a:latin typeface="+mn-ea"/>
              </a:rPr>
              <a:t>自動周回モード画面＞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0885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A0DC60-CB39-0F4C-B7BB-D68C7BF77B6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kumimoji="1" lang="en-US" altLang="ja-JP" sz="2000" dirty="0"/>
              <a:t>EOF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3347866703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インデック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コンテンツ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説明ペー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88394CA23402B409981E2E75D0C0376" ma:contentTypeVersion="2" ma:contentTypeDescription="新しいドキュメントを作成します。" ma:contentTypeScope="" ma:versionID="08e53c7cec538f5ff16fe8f1f88ef101">
  <xsd:schema xmlns:xsd="http://www.w3.org/2001/XMLSchema" xmlns:xs="http://www.w3.org/2001/XMLSchema" xmlns:p="http://schemas.microsoft.com/office/2006/metadata/properties" xmlns:ns3="a9389fa2-add8-4853-8b42-44b440df2f1e" targetNamespace="http://schemas.microsoft.com/office/2006/metadata/properties" ma:root="true" ma:fieldsID="f1fb61fb774e5f806a9ab0a12dd1cf14" ns3:_="">
    <xsd:import namespace="a9389fa2-add8-4853-8b42-44b440df2f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89fa2-add8-4853-8b42-44b440df2f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7641F7-52D0-460F-9EEA-84C7AE2CCB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389fa2-add8-4853-8b42-44b440df2f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1EF08D-F8DA-4975-B7B2-B9EB78E5EC19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a9389fa2-add8-4853-8b42-44b440df2f1e"/>
  </ds:schemaRefs>
</ds:datastoreItem>
</file>

<file path=customXml/itemProps3.xml><?xml version="1.0" encoding="utf-8"?>
<ds:datastoreItem xmlns:ds="http://schemas.openxmlformats.org/officeDocument/2006/customXml" ds:itemID="{6F20F481-E198-416A-84A7-0B1B2644A2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32611</TotalTime>
  <Words>428</Words>
  <Application>Microsoft Office PowerPoint</Application>
  <PresentationFormat>ワイド画面</PresentationFormat>
  <Paragraphs>71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7</vt:i4>
      </vt:variant>
    </vt:vector>
  </HeadingPairs>
  <TitlesOfParts>
    <vt:vector size="17" baseType="lpstr">
      <vt:lpstr>Meiryo UI</vt:lpstr>
      <vt:lpstr>小塚ゴシック Pr6N B</vt:lpstr>
      <vt:lpstr>游ゴシック Light</vt:lpstr>
      <vt:lpstr>游ゴシック Medium</vt:lpstr>
      <vt:lpstr>Arial</vt:lpstr>
      <vt:lpstr>Lucida Sans Unicode</vt:lpstr>
      <vt:lpstr>表紙</vt:lpstr>
      <vt:lpstr>インデックス</vt:lpstr>
      <vt:lpstr>コンテンツ扉</vt:lpstr>
      <vt:lpstr>説明ページ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石上 学</dc:creator>
  <cp:lastModifiedBy>Aoki, Yui / 青木　優衣</cp:lastModifiedBy>
  <cp:revision>378</cp:revision>
  <dcterms:created xsi:type="dcterms:W3CDTF">2021-03-26T09:54:52Z</dcterms:created>
  <dcterms:modified xsi:type="dcterms:W3CDTF">2025-04-18T08:17:23Z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0x010100288394CA23402B409981E2E75D0C0376</vt:lpwstr>
  </property>
</Properties>
</file>