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1" r:id="rId10"/>
    <p:sldId id="338" r:id="rId11"/>
    <p:sldId id="339" r:id="rId12"/>
    <p:sldId id="340" r:id="rId13"/>
    <p:sldId id="341" r:id="rId14"/>
    <p:sldId id="328" r:id="rId15"/>
    <p:sldId id="334" r:id="rId16"/>
    <p:sldId id="3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82" autoAdjust="0"/>
    <p:restoredTop sz="93545" autoAdjust="0"/>
  </p:normalViewPr>
  <p:slideViewPr>
    <p:cSldViewPr snapToGrid="0">
      <p:cViewPr>
        <p:scale>
          <a:sx n="100" d="100"/>
          <a:sy n="100" d="100"/>
        </p:scale>
        <p:origin x="186" y="3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3C02D-B145-F769-6197-A3432E24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EAD7AB0-7219-6247-E4E1-7429D23E1F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24AED-A16E-5743-8F41-A06CE2E12A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+mn-ea"/>
              </a:rPr>
              <a:t>Smart Construction Insight</a:t>
            </a:r>
            <a:r>
              <a:rPr kumimoji="1" lang="ja-JP" altLang="en-US" dirty="0">
                <a:latin typeface="+mn-ea"/>
              </a:rPr>
              <a:t>のアップデートについて、以下の日程・内容にてリリースをいたします。</a:t>
            </a:r>
            <a:endParaRPr kumimoji="1"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サーバ停止は予定しておりませんが、一時的にアクセスしづらいなどの影響が考えられます。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リリース日程・時間帯・内容については、状況に応じ変更する場合がございます。予めご了承ください）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18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2" y="3861569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以降のページにて、リリース内容のご説明を致します。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D498-7192-029C-3A1C-9C6823BA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77CEEB9B-C5A5-DF6F-5F30-073BA88A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07021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</a:t>
                      </a:r>
                      <a:br>
                        <a:rPr kumimoji="1" lang="en-US" altLang="ja-JP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グルーピング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機能改善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概要：現場グルーピング機能の改善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現場グルーピング機能において、以下の機能が改善されました。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・グループ管理画面：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周回ボタン追加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：サブメニュー変更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・新規グループ画面およびグループ編集画面：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公開範囲追加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　　・</a:t>
                      </a:r>
                      <a:r>
                        <a:rPr kumimoji="1" lang="ja-JP" altLang="en-US" b="1" dirty="0">
                          <a:latin typeface="+mn-ea"/>
                        </a:rPr>
                        <a:t>グループ削除画面：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メッセージ変更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・現場グループ選択画面：グループ選択の最大件数変更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b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・現場並び替え画面：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現場並び替え画面追加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6B74157-7CBB-2BAC-ADB5-B849F99DF4E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9501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ACD6-3253-BE52-038E-C78D1354B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FD9CD270-D195-59B3-AF41-5950A4F2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35532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周回ボタン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周回ボタンを追加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グループ管理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画面に「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周回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」ボタンが追加されました。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このボタンを押すと自動周回画面に遷移し、従来はすべての現場が自動周回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されましたが、改善後は指定した現場グループ内の現場で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自動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周回モードを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起動するようになりました。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E18224A0-5E90-3D40-3D9A-3EE1385AE3F6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CA313D5-9D7F-9020-D86C-85FB052C894D}"/>
              </a:ext>
            </a:extLst>
          </p:cNvPr>
          <p:cNvSpPr txBox="1"/>
          <p:nvPr/>
        </p:nvSpPr>
        <p:spPr>
          <a:xfrm>
            <a:off x="2999060" y="3293950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4BC854-2E78-420D-97E3-9BFFAB705C65}"/>
              </a:ext>
            </a:extLst>
          </p:cNvPr>
          <p:cNvSpPr txBox="1"/>
          <p:nvPr/>
        </p:nvSpPr>
        <p:spPr>
          <a:xfrm>
            <a:off x="7475196" y="3282627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27" name="図 26" descr="携帯電話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DF0EED-9433-D882-AE21-C0493BE7D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9" y="3684384"/>
            <a:ext cx="3779469" cy="2387268"/>
          </a:xfrm>
          <a:prstGeom prst="rect">
            <a:avLst/>
          </a:prstGeom>
        </p:spPr>
      </p:pic>
      <p:pic>
        <p:nvPicPr>
          <p:cNvPr id="5" name="図 4" descr="電卓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4866ED-D696-7D04-BA76-FDBB055A2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96" y="3661556"/>
            <a:ext cx="2842529" cy="280213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BB1215B2-71C2-0E0E-EADB-EEA75F8006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0038" y="4245426"/>
            <a:ext cx="2611933" cy="7479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5C3DDE-D521-0475-C530-0DF09CB6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8" y="4125977"/>
            <a:ext cx="918362" cy="10985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906E09A-5F51-A21A-A501-BA96B411AC53}"/>
              </a:ext>
            </a:extLst>
          </p:cNvPr>
          <p:cNvSpPr/>
          <p:nvPr/>
        </p:nvSpPr>
        <p:spPr>
          <a:xfrm>
            <a:off x="9200074" y="4125977"/>
            <a:ext cx="1318847" cy="22542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電卓の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96E5A1-A5E7-4C98-E25E-FA65BD304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79" y="4439531"/>
            <a:ext cx="1504192" cy="19990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図 13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838A3C-CAFF-D6B2-40D3-69F4E77DD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4504687"/>
            <a:ext cx="2517346" cy="5514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CAC7416-3B17-601D-B29A-526AC1F21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9" y="4347273"/>
            <a:ext cx="892498" cy="100938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631B3F16-6C4B-CDDF-0E0C-A039484E674D}"/>
              </a:ext>
            </a:extLst>
          </p:cNvPr>
          <p:cNvSpPr/>
          <p:nvPr/>
        </p:nvSpPr>
        <p:spPr>
          <a:xfrm>
            <a:off x="3249772" y="5111099"/>
            <a:ext cx="3574095" cy="60080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07F4228-65FA-13CC-297C-A3C0A4C55740}"/>
              </a:ext>
            </a:extLst>
          </p:cNvPr>
          <p:cNvSpPr/>
          <p:nvPr/>
        </p:nvSpPr>
        <p:spPr>
          <a:xfrm>
            <a:off x="3402172" y="5263499"/>
            <a:ext cx="3421693" cy="60080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BF5C3C8-6DD2-DB8F-7983-83E7D61917A1}"/>
              </a:ext>
            </a:extLst>
          </p:cNvPr>
          <p:cNvSpPr/>
          <p:nvPr/>
        </p:nvSpPr>
        <p:spPr>
          <a:xfrm>
            <a:off x="4911035" y="4512770"/>
            <a:ext cx="999751" cy="56876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8E109D4-8A8C-64E2-2630-16A0BA396096}"/>
              </a:ext>
            </a:extLst>
          </p:cNvPr>
          <p:cNvSpPr/>
          <p:nvPr/>
        </p:nvSpPr>
        <p:spPr>
          <a:xfrm flipH="1">
            <a:off x="5815003" y="4182534"/>
            <a:ext cx="972241" cy="10809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3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37A6-0C3E-97A7-6787-A76620CA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8008F47D-0236-B87F-3280-AACF54855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61238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サブメニュー変更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サブメニューの変更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</a:rPr>
                        <a:t>グループ管理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画面のサブメニューを変更しました。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</a:t>
                      </a:r>
                      <a:r>
                        <a:rPr lang="ja-JP" altLang="en-US" dirty="0"/>
                        <a:t>従来のメニュー構成を見直し、より直感的に操作できるよう改善しました。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   以下は、変更前と変更後の表示なります。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7FD37116-9AB2-93E7-0796-30EB46A82AEF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2D1FEE-1CB6-AE78-820B-4342DFFB468E}"/>
              </a:ext>
            </a:extLst>
          </p:cNvPr>
          <p:cNvSpPr txBox="1"/>
          <p:nvPr/>
        </p:nvSpPr>
        <p:spPr>
          <a:xfrm>
            <a:off x="2999060" y="2938351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43E22D-0CAB-F633-DB82-15F80D27B04E}"/>
              </a:ext>
            </a:extLst>
          </p:cNvPr>
          <p:cNvSpPr txBox="1"/>
          <p:nvPr/>
        </p:nvSpPr>
        <p:spPr>
          <a:xfrm>
            <a:off x="7475196" y="2927028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5" name="図 4" descr="電卓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496EE2-79C4-55A5-D8DC-D12F001B1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96" y="3305957"/>
            <a:ext cx="2842529" cy="2802131"/>
          </a:xfrm>
          <a:prstGeom prst="rect">
            <a:avLst/>
          </a:prstGeom>
        </p:spPr>
      </p:pic>
      <p:pic>
        <p:nvPicPr>
          <p:cNvPr id="6" name="図 5" descr="電子機器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C5FCD9-072B-9D59-E82D-AA5DD4DA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05" y="3296360"/>
            <a:ext cx="2753251" cy="26522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05B99E-D129-C582-140B-23CE37ED4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39" y="4826468"/>
            <a:ext cx="568143" cy="958742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8ACA7769-7E83-57BC-319F-CF54D3E876C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9400" y="3911599"/>
            <a:ext cx="2062479" cy="508001"/>
          </a:xfrm>
          <a:prstGeom prst="rect">
            <a:avLst/>
          </a:prstGeom>
        </p:spPr>
      </p:pic>
      <p:pic>
        <p:nvPicPr>
          <p:cNvPr id="4" name="図 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69E019-0F72-E772-F59C-FA0E42E62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80" y="4310080"/>
            <a:ext cx="2381582" cy="16385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05B99E-D129-C582-140B-23CE37ED4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19" y="4826468"/>
            <a:ext cx="568143" cy="958742"/>
          </a:xfrm>
          <a:prstGeom prst="rect">
            <a:avLst/>
          </a:prstGeom>
        </p:spPr>
      </p:pic>
      <p:pic>
        <p:nvPicPr>
          <p:cNvPr id="8" name="図 7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CD0251-1945-78B8-BD9E-3EF49C9E6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61" y="3902025"/>
            <a:ext cx="1686000" cy="3693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155500-C2E8-300C-4DD8-9EEC8D4F2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60" y="3744610"/>
            <a:ext cx="892498" cy="100938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F080A82-C855-FA42-9B12-E6B39379DD3C}"/>
              </a:ext>
            </a:extLst>
          </p:cNvPr>
          <p:cNvSpPr/>
          <p:nvPr/>
        </p:nvSpPr>
        <p:spPr>
          <a:xfrm>
            <a:off x="4340114" y="3845549"/>
            <a:ext cx="788903" cy="46453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75EFA5-F307-091F-3F77-C84C4B925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7" y="4199934"/>
            <a:ext cx="1510355" cy="17679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0DE1847-0BB4-F0CC-92E1-87436A3F62A1}"/>
              </a:ext>
            </a:extLst>
          </p:cNvPr>
          <p:cNvSpPr/>
          <p:nvPr/>
        </p:nvSpPr>
        <p:spPr>
          <a:xfrm>
            <a:off x="3289422" y="4310080"/>
            <a:ext cx="1686000" cy="147513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4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78B0-2687-1EE2-0328-3B65F17C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59DDE070-2DF1-4177-B504-120EAE9EE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19765"/>
              </p:ext>
            </p:extLst>
          </p:nvPr>
        </p:nvGraphicFramePr>
        <p:xfrm>
          <a:off x="497711" y="1263988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1-3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新規グループ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および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グループ編集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公開範囲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追加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endParaRPr lang="en-US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概要：公開範囲を追加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詳細：新規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グループ画面およびグループ編集画面に「公開範囲」が追加されました。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公開範囲は新規グループ画面で以下の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つの範囲から設定できます。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自分のみ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：登録ユーザーのみ閲覧可能</a:t>
                      </a:r>
                      <a:b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全体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：組織全体で閲覧可能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altLang="ja-JP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グループ編集画面では、公開範囲の設定および編集はできません。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B7B7C7F-0224-87C7-D4AA-280A16D54156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AE684E-2FB3-E468-6D26-4275BDDC709B}"/>
              </a:ext>
            </a:extLst>
          </p:cNvPr>
          <p:cNvSpPr txBox="1"/>
          <p:nvPr/>
        </p:nvSpPr>
        <p:spPr>
          <a:xfrm>
            <a:off x="3122061" y="3604491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＜新規グループ作成画面＞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F52A7B-0DDA-985D-2D88-9FD079298804}"/>
              </a:ext>
            </a:extLst>
          </p:cNvPr>
          <p:cNvSpPr txBox="1"/>
          <p:nvPr/>
        </p:nvSpPr>
        <p:spPr>
          <a:xfrm>
            <a:off x="7331162" y="3641287"/>
            <a:ext cx="27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＜グループ編集画面＞</a:t>
            </a:r>
            <a:endParaRPr kumimoji="1" lang="ja-JP" altLang="en-US" dirty="0"/>
          </a:p>
        </p:txBody>
      </p:sp>
      <p:pic>
        <p:nvPicPr>
          <p:cNvPr id="5" name="図 4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63176B-CCA6-4464-0BA1-E7AACC9C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85" y="3973823"/>
            <a:ext cx="2529979" cy="24678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A3F28A6-3E4D-82B2-8AAF-5B71028F73CA}"/>
              </a:ext>
            </a:extLst>
          </p:cNvPr>
          <p:cNvSpPr/>
          <p:nvPr/>
        </p:nvSpPr>
        <p:spPr>
          <a:xfrm>
            <a:off x="3441282" y="4812899"/>
            <a:ext cx="2064168" cy="9715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86CE537-FFE6-989C-7277-AA88AE69A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86" y="5332727"/>
            <a:ext cx="2659916" cy="11594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図 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E2AA39-1F24-C4EC-A85A-D8072D2F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31" y="4019202"/>
            <a:ext cx="2529979" cy="23891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BE0CE3-16D3-5FC8-3129-F56BDC846C9D}"/>
              </a:ext>
            </a:extLst>
          </p:cNvPr>
          <p:cNvSpPr/>
          <p:nvPr/>
        </p:nvSpPr>
        <p:spPr>
          <a:xfrm>
            <a:off x="9636528" y="4108434"/>
            <a:ext cx="315914" cy="203201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F7A585-A4BF-61CC-8E03-F4C1DBA6A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2" y="4184634"/>
            <a:ext cx="70473" cy="60752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4B6117-5D8B-0E0F-0493-7741933E8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39" y="5147893"/>
            <a:ext cx="3086100" cy="13442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26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A2FC-2D3F-CC44-1414-4E53AD56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2E8141F3-F5F5-1D0E-BBF6-56380A9F2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159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グループ削除画面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メッセージ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概要：メッセージ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の変更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</a:rPr>
                        <a:t>グループ削除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画面の削除確認メッセージを変更しました。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変更メッセージは以下のとおりです。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AF04332B-6A74-C2AC-23DD-16C2C6EE0279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350668-8224-76B5-BEF5-D1CFF49F6024}"/>
              </a:ext>
            </a:extLst>
          </p:cNvPr>
          <p:cNvSpPr txBox="1"/>
          <p:nvPr/>
        </p:nvSpPr>
        <p:spPr>
          <a:xfrm>
            <a:off x="2999060" y="2850535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CF5653-8BF3-54B1-5BE7-B78E15DFE4E1}"/>
              </a:ext>
            </a:extLst>
          </p:cNvPr>
          <p:cNvSpPr txBox="1"/>
          <p:nvPr/>
        </p:nvSpPr>
        <p:spPr>
          <a:xfrm>
            <a:off x="7314485" y="2850535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95B7D4-394D-0D8A-CD21-9A32E393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21" y="3263054"/>
            <a:ext cx="3683824" cy="2562001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D8CEDE-C6C4-765D-DC3D-4FC35E79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80" y="3263054"/>
            <a:ext cx="4045947" cy="324991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ED3904-3539-812D-A868-57B68D077FE4}"/>
              </a:ext>
            </a:extLst>
          </p:cNvPr>
          <p:cNvSpPr/>
          <p:nvPr/>
        </p:nvSpPr>
        <p:spPr>
          <a:xfrm>
            <a:off x="8898467" y="5808120"/>
            <a:ext cx="728134" cy="319629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12E557E-4111-C5CD-95D2-234B4BDF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049002" y="5879870"/>
            <a:ext cx="152498" cy="131462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66B57A8-35E4-D0D5-6373-1E94443B16D2}"/>
              </a:ext>
            </a:extLst>
          </p:cNvPr>
          <p:cNvSpPr/>
          <p:nvPr/>
        </p:nvSpPr>
        <p:spPr>
          <a:xfrm>
            <a:off x="9626601" y="5791193"/>
            <a:ext cx="1490132" cy="4402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2A95F1-3886-DD52-094B-E754B7909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86" y="3889040"/>
            <a:ext cx="2686734" cy="25256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図 8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EC8DBE-6FD6-F4B8-B325-DA1C98757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9" y="4688588"/>
            <a:ext cx="2660723" cy="7757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図 4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79B8EC-FBCF-5AF0-42D5-9150D882F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31" y="4595385"/>
            <a:ext cx="3206542" cy="10172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068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E0F0-9226-86BC-198E-014A59F5E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D006FDB-D97D-9664-84D6-50819411B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233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現場グループ選択画面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グループ選択</a:t>
                      </a:r>
                      <a:br>
                        <a:rPr kumimoji="1" lang="en-US" altLang="ja-JP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の最大件数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概要：現場グループ選択の</a:t>
                      </a:r>
                      <a:r>
                        <a:rPr lang="ja-JP" altLang="en-US" dirty="0"/>
                        <a:t>最大件数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を変更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詳細：現場グループ選択画面での選択可能な</a:t>
                      </a:r>
                      <a:r>
                        <a:rPr lang="ja-JP" altLang="en-US" dirty="0"/>
                        <a:t>最大件数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が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「５」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から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</a:t>
                      </a: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」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に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変更されました。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B16D6BB-9B4C-5B68-95D0-222BE458FED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FD6B3-1DB3-F366-39B0-70A201DC1512}"/>
              </a:ext>
            </a:extLst>
          </p:cNvPr>
          <p:cNvSpPr txBox="1"/>
          <p:nvPr/>
        </p:nvSpPr>
        <p:spPr>
          <a:xfrm>
            <a:off x="3074436" y="2648023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＜従来の現場グループ選択画面＞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794FCA-C0E1-51F2-5B15-2DD933D51134}"/>
              </a:ext>
            </a:extLst>
          </p:cNvPr>
          <p:cNvSpPr txBox="1"/>
          <p:nvPr/>
        </p:nvSpPr>
        <p:spPr>
          <a:xfrm>
            <a:off x="7514772" y="2648023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の現場</a:t>
            </a:r>
            <a:r>
              <a:rPr kumimoji="1" lang="ja-JP" altLang="en-US" dirty="0">
                <a:latin typeface="+mn-ea"/>
              </a:rPr>
              <a:t>グループ選択画面＞</a:t>
            </a:r>
            <a:endParaRPr kumimoji="1" lang="ja-JP" altLang="en-US" dirty="0"/>
          </a:p>
        </p:txBody>
      </p:sp>
      <p:pic>
        <p:nvPicPr>
          <p:cNvPr id="18" name="図 17" descr="白黒の写真にテキストが書いてあるスマートフォン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F9E18E-B55C-8F75-1CB3-12D8E22B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6" y="3017355"/>
            <a:ext cx="3788185" cy="328489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55AC36D-DA19-1B71-031B-081538FB95EC}"/>
              </a:ext>
            </a:extLst>
          </p:cNvPr>
          <p:cNvSpPr/>
          <p:nvPr/>
        </p:nvSpPr>
        <p:spPr>
          <a:xfrm rot="10800000" flipV="1">
            <a:off x="3244196" y="3613070"/>
            <a:ext cx="583851" cy="2555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モニター画面に映る文字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122C38-0555-6E48-69FF-50DEBB15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59" y="3037510"/>
            <a:ext cx="3429374" cy="341413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2348626-AD2A-2633-5076-9569005B29A8}"/>
              </a:ext>
            </a:extLst>
          </p:cNvPr>
          <p:cNvSpPr/>
          <p:nvPr/>
        </p:nvSpPr>
        <p:spPr>
          <a:xfrm rot="10800000" flipV="1">
            <a:off x="7756206" y="3565309"/>
            <a:ext cx="549594" cy="3032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7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BF86-BDAD-5041-52F5-671FA9228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1EE9FD5E-E948-3986-6A03-1EF556D42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05829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1-6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画面追加</a:t>
                      </a:r>
                      <a:endParaRPr lang="en-US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概要：現場並び替え画面を追加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現場並び替え画面が追加され、現場グループ内の順番を変更できるように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なりました。以下の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つで並び順を変更できます。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施工開始日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昇順・降順ボタンをクリックで上下の並び替え変更可能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b="1" dirty="0">
                          <a:latin typeface="+mn-ea"/>
                          <a:ea typeface="+mn-ea"/>
                        </a:rPr>
                        <a:t>　　　　現場名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昇順・降順ボタンをクリックで上下の並び替え変更可能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80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並び替え後に「保存」を押さないと変更が反映されません。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　　</a:t>
                      </a:r>
                      <a:endParaRPr kumimoji="1" lang="en-US" altLang="ja-JP" sz="1800" b="0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C569043F-A91A-409A-D1EF-83CF875751A4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BF5D6B-3525-ED18-2AC2-15A886EEDA4E}"/>
              </a:ext>
            </a:extLst>
          </p:cNvPr>
          <p:cNvSpPr txBox="1"/>
          <p:nvPr/>
        </p:nvSpPr>
        <p:spPr>
          <a:xfrm>
            <a:off x="3049927" y="3657692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現場</a:t>
            </a:r>
            <a:r>
              <a:rPr kumimoji="1" lang="ja-JP" altLang="en-US" dirty="0">
                <a:latin typeface="+mn-ea"/>
              </a:rPr>
              <a:t>グループ選択画面＞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31A93E-C389-DCB9-8452-424DEDF56A5A}"/>
              </a:ext>
            </a:extLst>
          </p:cNvPr>
          <p:cNvSpPr txBox="1"/>
          <p:nvPr/>
        </p:nvSpPr>
        <p:spPr>
          <a:xfrm>
            <a:off x="6610777" y="3657692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</a:t>
            </a:r>
            <a:r>
              <a:rPr kumimoji="1" lang="ja-JP" altLang="en-US" dirty="0"/>
              <a:t>現場並び替え画面</a:t>
            </a:r>
            <a:r>
              <a:rPr kumimoji="1" lang="ja-JP" altLang="en-US" dirty="0">
                <a:latin typeface="+mn-ea"/>
              </a:rPr>
              <a:t>＞</a:t>
            </a:r>
            <a:endParaRPr kumimoji="1" lang="ja-JP" altLang="en-US" dirty="0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BF3A62B1-098C-88B4-756A-4E84FED41370}"/>
              </a:ext>
            </a:extLst>
          </p:cNvPr>
          <p:cNvSpPr/>
          <p:nvPr/>
        </p:nvSpPr>
        <p:spPr>
          <a:xfrm>
            <a:off x="5745747" y="4190868"/>
            <a:ext cx="993952" cy="221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6E1A9-BCE1-22E2-0102-AEB457C8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66" y="4022289"/>
            <a:ext cx="3211235" cy="2490346"/>
          </a:xfrm>
          <a:prstGeom prst="rect">
            <a:avLst/>
          </a:prstGeom>
        </p:spPr>
      </p:pic>
      <p:pic>
        <p:nvPicPr>
          <p:cNvPr id="7" name="図 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DEC246-48BE-2252-6858-42312CC5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62" y="3888961"/>
            <a:ext cx="763276" cy="4092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図 11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F09DCD-AC42-8A70-286E-E713A718B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62" y="5017789"/>
            <a:ext cx="1505160" cy="9716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図 1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80BBE7-A0D1-BAD5-F3B2-359D7428F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37" y="4390985"/>
            <a:ext cx="1956177" cy="626804"/>
          </a:xfrm>
          <a:prstGeom prst="rect">
            <a:avLst/>
          </a:prstGeom>
          <a:ln w="38100">
            <a:noFill/>
          </a:ln>
        </p:spPr>
      </p:pic>
      <p:pic>
        <p:nvPicPr>
          <p:cNvPr id="2" name="図 1" descr="モニター画面に映る文字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8DACC5-BE06-75FD-F13C-0B095B096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63" y="4018637"/>
            <a:ext cx="2414551" cy="240381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952A05-DD73-7172-BBE1-4E0991DACB1A}"/>
              </a:ext>
            </a:extLst>
          </p:cNvPr>
          <p:cNvSpPr/>
          <p:nvPr/>
        </p:nvSpPr>
        <p:spPr>
          <a:xfrm rot="10800000" flipV="1">
            <a:off x="5144962" y="4173708"/>
            <a:ext cx="583851" cy="2215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717110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a9389fa2-add8-4853-8b42-44b440df2f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28568</TotalTime>
  <Words>715</Words>
  <Application>Microsoft Office PowerPoint</Application>
  <PresentationFormat>ワイド画面</PresentationFormat>
  <Paragraphs>114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WAI CHITCHIT</cp:lastModifiedBy>
  <cp:revision>380</cp:revision>
  <dcterms:created xsi:type="dcterms:W3CDTF">2021-03-26T09:54:52Z</dcterms:created>
  <dcterms:modified xsi:type="dcterms:W3CDTF">2025-03-14T09:43:00Z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