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omments/modernComment_148_DABEC32.xml" ContentType="application/vnd.ms-powerpoint.comments+xml"/>
  <Override PartName="/ppt/comments/modernComment_14A_11401187.xml" ContentType="application/vnd.ms-powerpoint.comments+xml"/>
  <Override PartName="/ppt/comments/modernComment_14C_A02C176B.xml" ContentType="application/vnd.ms-powerpoint.comments+xml"/>
  <Override PartName="/ppt/comments/modernComment_145_E86A226A.xml" ContentType="application/vnd.ms-powerpoint.comments+xml"/>
  <Override PartName="/ppt/comments/modernComment_146_6BE1DC75.xml" ContentType="application/vnd.ms-powerpoint.comments+xml"/>
  <Override PartName="/ppt/comments/modernComment_144_342A0FF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15" r:id="rId9"/>
    <p:sldId id="331" r:id="rId10"/>
    <p:sldId id="328" r:id="rId11"/>
    <p:sldId id="330" r:id="rId12"/>
    <p:sldId id="320" r:id="rId13"/>
    <p:sldId id="321" r:id="rId14"/>
    <p:sldId id="332" r:id="rId15"/>
    <p:sldId id="325" r:id="rId16"/>
    <p:sldId id="322" r:id="rId17"/>
    <p:sldId id="326" r:id="rId18"/>
    <p:sldId id="324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D0ED3-3742-D28B-A844-8E0B40F9A857}" name="吉川 遥" initials="" userId="S::yoshikawa_haruka@funkit.co.jp::93be5129-ca02-4e2e-9093-d505d03c7f05" providerId="AD"/>
  <p188:author id="{7097FFED-9982-3EE7-CE96-6EA2C3215182}" name="チッチッウェー" initials="チッ" userId="S::chitchit_wai@funkit.co.jp::9b2f1083-8f82-4777-9fbd-298486381440" providerId="AD"/>
  <p188:author id="{EB977FF8-BB4C-3FAF-622F-B126728468B4}" name="WAI CHITCHIT" initials="WC" userId="88ce3da66bd809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40388-6F1E-8947-9482-54A72E986BFF}" v="75" dt="2025-01-20T08:44:01.932"/>
    <p1510:client id="{2F582291-F165-2564-3E87-A34EEFCB5040}" v="539" dt="2025-01-20T08:33:55.998"/>
    <p1510:client id="{C8ACB4B5-35A3-4DB6-B059-AFAC4845BA84}" v="155" dt="2025-01-20T02:05:15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8" autoAdjust="0"/>
    <p:restoredTop sz="93545" autoAdjust="0"/>
  </p:normalViewPr>
  <p:slideViewPr>
    <p:cSldViewPr snapToGrid="0">
      <p:cViewPr varScale="1">
        <p:scale>
          <a:sx n="128" d="100"/>
          <a:sy n="128" d="100"/>
        </p:scale>
        <p:origin x="232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44_342A0F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CBDA4C-C777-6C43-A29B-7B848F207A9B}" authorId="{F3DD0ED3-3742-D28B-A844-8E0B40F9A857}" created="2025-01-20T03:36:07.2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75171828" sldId="324"/>
      <ac:graphicFrameMk id="10" creationId="{F78F9C82-5A74-B105-744D-5B9EF9B9B163}"/>
      <ac:tblMk/>
      <ac:tcMk rowId="1817764507" colId="3343669445"/>
      <ac:txMk cp="104">
        <ac:context len="142" hash="2459416151"/>
      </ac:txMk>
    </ac:txMkLst>
    <p188:pos x="4849793" y="1636770"/>
    <p188:txBody>
      <a:bodyPr/>
      <a:lstStyle/>
      <a:p>
        <a:r>
          <a:rPr lang="ja-JP" altLang="en-US"/>
          <a:t>地域の方がユーザーには伝わる気がします。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7:32:44.668" authorId="{EB977FF8-BB4C-3FAF-622F-B126728468B4}"/>
          </p223:rxn>
        </p223:reactions>
      </p:ext>
    </p188:extLst>
  </p188:cm>
</p188:cmLst>
</file>

<file path=ppt/comments/modernComment_145_E86A22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B65A33-2822-8F44-A388-FE18B5ABDAD8}" authorId="{F3DD0ED3-3742-D28B-A844-8E0B40F9A857}" created="2025-01-20T03:42:45.929">
    <pc:sldMkLst xmlns:pc="http://schemas.microsoft.com/office/powerpoint/2013/main/command">
      <pc:docMk/>
      <pc:sldMk cId="3899269738" sldId="325"/>
    </pc:sldMkLst>
    <p188:txBody>
      <a:bodyPr/>
      <a:lstStyle/>
      <a:p>
        <a:r>
          <a:rPr lang="ja-JP" altLang="en-US"/>
          <a:t>またここでFleetがあるのに違和感があります。
Fleetの話をしているNo.6の後の方がわかりやすいです。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7:32:36.852" authorId="{EB977FF8-BB4C-3FAF-622F-B126728468B4}"/>
          </p223:rxn>
        </p223:reactions>
      </p:ext>
    </p188:extLst>
  </p188:cm>
  <p188:cm id="{1D2C918E-5C66-7644-A642-3B05C667FB6A}" authorId="{F3DD0ED3-3742-D28B-A844-8E0B40F9A857}" created="2025-01-20T07:54:35.934">
    <pc:sldMkLst xmlns:pc="http://schemas.microsoft.com/office/powerpoint/2013/main/command">
      <pc:docMk/>
      <pc:sldMk cId="3899269738" sldId="325"/>
    </pc:sldMkLst>
    <p188:txBody>
      <a:bodyPr/>
      <a:lstStyle/>
      <a:p>
        <a:r>
          <a:rPr lang="ja-JP" altLang="en-US"/>
          <a:t>全国マップ画面と現場詳細画面どっちの話か分かりづらいので、対象機能のところにどっちか書いた方が良いかと思うのですが、どうでしょうか？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8:21:48.691" authorId="{7097FFED-9982-3EE7-CE96-6EA2C3215182}"/>
          </p223:rxn>
        </p223:reactions>
      </p:ext>
    </p188:extLst>
  </p188:cm>
</p188:cmLst>
</file>

<file path=ppt/comments/modernComment_146_6BE1DC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BEB99D-F05B-5B4F-96E8-C27FDD306BB0}" authorId="{F3DD0ED3-3742-D28B-A844-8E0B40F9A857}" created="2025-01-20T07:57:40.1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09964149" sldId="326"/>
      <ac:graphicFrameMk id="10" creationId="{62174EC2-12A6-AF0B-3419-AE6F03162FBE}"/>
      <ac:tblMk/>
      <ac:tcMk rowId="1817764507" colId="134053511"/>
      <ac:txMk cp="8" len="10">
        <ac:context len="19" hash="1506330551"/>
      </ac:txMk>
    </ac:txMkLst>
    <p188:pos x="2343025" y="2899954"/>
    <p188:txBody>
      <a:bodyPr/>
      <a:lstStyle/>
      <a:p>
        <a:r>
          <a:rPr lang="ja-JP" altLang="en-US"/>
          <a:t>「位置情報端末の追加」で良い気がします。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8:29:25.692" authorId="{7097FFED-9982-3EE7-CE96-6EA2C3215182}"/>
          </p223:rxn>
        </p223:reactions>
      </p:ext>
    </p188:extLst>
  </p188:cm>
  <p188:cm id="{0B1B1AA9-ACEB-D649-84EC-8623B3A58EA7}" authorId="{F3DD0ED3-3742-D28B-A844-8E0B40F9A857}" created="2025-01-20T07:58:20.0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09964149" sldId="326"/>
      <ac:graphicFrameMk id="10" creationId="{62174EC2-12A6-AF0B-3419-AE6F03162FBE}"/>
      <ac:tblMk/>
      <ac:tcMk rowId="1817764507" colId="3343669445"/>
      <ac:txMk cp="35" len="10">
        <ac:context len="61" hash="2506611000"/>
      </ac:txMk>
    </ac:txMkLst>
    <p188:pos x="9085201" y="1156498"/>
    <p188:txBody>
      <a:bodyPr/>
      <a:lstStyle/>
      <a:p>
        <a:r>
          <a:rPr lang="ja-JP" altLang="en-US"/>
          <a:t>「位置情報端末が表示」で良い気がします。</a:t>
        </a:r>
      </a:p>
    </p188:txBody>
  </p188:cm>
</p188:cmLst>
</file>

<file path=ppt/comments/modernComment_148_DABEC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A6838E-54EB-C24E-B2AD-DE7A60E35BC3}" authorId="{F3DD0ED3-3742-D28B-A844-8E0B40F9A857}" created="2025-01-20T07:50:09.1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9370930" sldId="328"/>
      <ac:graphicFrameMk id="10" creationId="{0D006FDB-D97D-9664-84D6-50819411BF88}"/>
      <ac:tblMk/>
      <ac:tcMk rowId="1817764507" colId="3343669445"/>
      <ac:txMk cp="17">
        <ac:context len="190" hash="1170764530"/>
      </ac:txMk>
    </ac:txMkLst>
    <p188:pos x="4854577" y="912658"/>
    <p188:replyLst>
      <p188:reply id="{A5B78537-3D42-A649-A184-A9D5079368DF}" authorId="{F3DD0ED3-3742-D28B-A844-8E0B40F9A857}" created="2025-01-20T07:50:24.040">
        <p188:txBody>
          <a:bodyPr/>
          <a:lstStyle/>
          <a:p>
            <a:r>
              <a:rPr lang="ja-JP" altLang="en-US"/>
              <a:t>これ以降すべてです</a:t>
            </a:r>
          </a:p>
        </p188:txBody>
      </p188:reply>
    </p188:replyLst>
    <p188:txBody>
      <a:bodyPr/>
      <a:lstStyle/>
      <a:p>
        <a:r>
          <a:rPr lang="ja-JP" altLang="en-US"/>
          <a:t>「遷移」はわかりにくいので使用を避けましょう。</a:t>
        </a:r>
      </a:p>
    </p188:txBody>
  </p188:cm>
  <p188:cm id="{B2FEA492-C632-F849-997E-9E576A5FD840}" authorId="{F3DD0ED3-3742-D28B-A844-8E0B40F9A857}" created="2025-01-20T07:52:37.4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9370930" sldId="328"/>
      <ac:graphicFrameMk id="10" creationId="{0D006FDB-D97D-9664-84D6-50819411BF88}"/>
      <ac:tblMk/>
      <ac:tcMk rowId="1817764507" colId="134053511"/>
      <ac:txMk cp="8" len="26">
        <ac:context len="35" hash="2511344974"/>
      </ac:txMk>
    </ac:txMkLst>
    <p188:pos x="2525905" y="2948722"/>
    <p188:txBody>
      <a:bodyPr/>
      <a:lstStyle/>
      <a:p>
        <a:r>
          <a:rPr lang="ja-JP" altLang="en-US"/>
          <a:t>画像が中央にあるので
文言も中央揃いの方が良いと思いますが
どうでしょうか？
これ以降すべて確認してください。
中央揃いにしない場合は、吉川でもページ（No.1）は中央揃いにしているので直していただきたいです。</a:t>
        </a:r>
      </a:p>
    </p188:txBody>
  </p188:cm>
</p188:cmLst>
</file>

<file path=ppt/comments/modernComment_14A_114011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8A24C7-247D-3A48-8BE9-C948B645056B}" authorId="{F3DD0ED3-3742-D28B-A844-8E0B40F9A857}" created="2025-01-20T03:34:05.450">
    <pc:sldMkLst xmlns:pc="http://schemas.microsoft.com/office/powerpoint/2013/main/command">
      <pc:docMk/>
      <pc:sldMk cId="289411463" sldId="330"/>
    </pc:sldMkLst>
    <p188:txBody>
      <a:bodyPr/>
      <a:lstStyle/>
      <a:p>
        <a:r>
          <a:rPr lang="ja-JP" altLang="en-US"/>
          <a:t>ライセンスあり・なしで
遷移先が変わることを伝えたいなら、
文言変えましょう。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7:32:18.159" authorId="{EB977FF8-BB4C-3FAF-622F-B126728468B4}"/>
          </p223:rxn>
        </p223:reactions>
      </p:ext>
    </p188:extLst>
  </p188:cm>
  <p188:cm id="{626F7D22-92AD-9845-A693-5369AAF5F3EB}" authorId="{F3DD0ED3-3742-D28B-A844-8E0B40F9A857}" created="2025-01-20T03:34:47.5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9411463" sldId="330"/>
      <ac:graphicFrameMk id="10" creationId="{0EC2F5CA-A5AE-604A-F9B0-B45FCDB5CB84}"/>
      <ac:tblMk/>
      <ac:tcMk rowId="1817764507" colId="3343669445"/>
      <ac:txMk cp="153" len="22">
        <ac:context len="187" hash="3416153823"/>
      </ac:txMk>
    </ac:txMkLst>
    <p188:pos x="9734309" y="1879839"/>
    <p188:txBody>
      <a:bodyPr/>
      <a:lstStyle/>
      <a:p>
        <a:r>
          <a:rPr lang="ja-JP" altLang="en-US"/>
          <a:t>ライセンスがない場合、
Dashboardの現場Topに行くんでしたっけ？
違った気がします。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7:32:20.094" authorId="{EB977FF8-BB4C-3FAF-622F-B126728468B4}"/>
          </p223:rxn>
        </p223:reactions>
      </p:ext>
    </p188:extLst>
  </p188:cm>
</p188:cmLst>
</file>

<file path=ppt/comments/modernComment_14C_A02C17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3EC86F-1B69-4E5A-953F-957055CBFA8F}" authorId="{F3DD0ED3-3742-D28B-A844-8E0B40F9A857}" created="2025-01-20T03:30:23.5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87244139" sldId="332"/>
      <ac:graphicFrameMk id="10" creationId="{C92DB02B-D246-EC71-EA86-9AB035463E49}"/>
      <ac:tblMk/>
      <ac:tcMk rowId="1817764507" colId="3343669445"/>
      <ac:txMk cp="68">
        <ac:context len="171" hash="2424704110"/>
      </ac:txMk>
    </ac:txMkLst>
    <p188:pos x="8553692" y="1636770"/>
    <p188:txBody>
      <a:bodyPr/>
      <a:lstStyle/>
      <a:p>
        <a:r>
          <a:rPr lang="ja-JP" altLang="en-US"/>
          <a:t>「ツールチップ」もユーザーはわからないと思うので使用は避けましょう！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0T07:32:27.787" authorId="{EB977FF8-BB4C-3FAF-622F-B126728468B4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microsoft.com/office/2018/10/relationships/comments" Target="../comments/modernComment_146_6BE1DC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144_342A0FF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48_DABEC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4A_1140118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4C_A02C176B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45_E86A226A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リリースノート</a:t>
            </a:r>
            <a:endParaRPr lang="en-US" altLang="ja-JP" dirty="0">
              <a:latin typeface="小塚ゴシック Pr6N B"/>
              <a:ea typeface="小塚ゴシック Pr6N B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A756C-27A9-BE10-7A6C-498BB38AE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55CF0317-F183-AE07-A76C-31AB4562D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64806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noProof="0" dirty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全国マップ画面</a:t>
                      </a:r>
                      <a:endParaRPr lang="en-US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/>
                        <a:t>ICT</a:t>
                      </a:r>
                      <a:r>
                        <a:rPr lang="ja-JP" altLang="en-US" sz="1800" dirty="0"/>
                        <a:t>建機ロゴ</a:t>
                      </a:r>
                      <a:endParaRPr lang="en-US" altLang="ja-JP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画像</a:t>
                      </a:r>
                      <a:r>
                        <a:rPr kumimoji="1" lang="ja-JP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lang="en-US" altLang="ja-JP" sz="1600" dirty="0"/>
                        <a:t>ICT</a:t>
                      </a:r>
                      <a:r>
                        <a:rPr lang="ja-JP" altLang="en-US" sz="1600" dirty="0"/>
                        <a:t>建機ロゴ画像の追加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全国マップ画面の建機情報において、</a:t>
                      </a:r>
                      <a:r>
                        <a:rPr lang="en-US" altLang="ja-JP" sz="1600" dirty="0"/>
                        <a:t>ICT</a:t>
                      </a:r>
                      <a:r>
                        <a:rPr lang="ja-JP" altLang="en-US" sz="1600" dirty="0"/>
                        <a:t>建機をご使用の場合、</a:t>
                      </a:r>
                      <a:br>
                        <a:rPr lang="en-US" altLang="ja-JP" sz="1600" dirty="0"/>
                      </a:br>
                      <a:r>
                        <a:rPr lang="ja-JP" altLang="en-US" sz="1600" dirty="0"/>
                        <a:t>　　　建機上に</a:t>
                      </a:r>
                      <a:r>
                        <a:rPr lang="en-US" altLang="ja-JP" sz="1600" dirty="0"/>
                        <a:t>ICT</a:t>
                      </a:r>
                      <a:r>
                        <a:rPr lang="ja-JP" altLang="en-US" sz="1600" dirty="0"/>
                        <a:t>ロゴ画像が表示されます。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E3776ECE-2690-EE5F-C9E8-B7D5E620E325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28042D8A-9669-F2D5-7E3F-EAD471A3C2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775" y="3025366"/>
            <a:ext cx="5272643" cy="283550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96FD51-AC6C-2207-1F0B-82C48BEC95CE}"/>
              </a:ext>
            </a:extLst>
          </p:cNvPr>
          <p:cNvSpPr/>
          <p:nvPr/>
        </p:nvSpPr>
        <p:spPr>
          <a:xfrm>
            <a:off x="4110445" y="3936273"/>
            <a:ext cx="914401" cy="9579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48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CF1C-130A-819C-E5F0-2DD0DB1D7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62174EC2-12A6-AF0B-3419-AE6F03162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4348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6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全国マップ画面</a:t>
                      </a:r>
                      <a:endParaRPr lang="en-US" altLang="ja-JP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位置情報端末</a:t>
                      </a:r>
                      <a:endParaRPr kumimoji="1" lang="en-US" altLang="ja-JP" sz="1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の追加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lang="ja-JP" altLang="en-US" sz="1600" dirty="0"/>
                        <a:t>位置情報端末の表示機能を追加</a:t>
                      </a:r>
                      <a:endParaRPr lang="en-US" altLang="ja-JP" sz="1600" dirty="0"/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全国マップ画面の建機情報に、位置情報端末の表記が追加されます。</a:t>
                      </a:r>
                      <a:b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FB3A94CC-B2CA-21AA-1EC8-FD63C6DBCCFD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F6EAA358-E917-24DE-A313-739A31F60B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4501" y="2936190"/>
            <a:ext cx="3234331" cy="3506360"/>
          </a:xfrm>
          <a:prstGeom prst="rect">
            <a:avLst/>
          </a:prstGeom>
        </p:spPr>
      </p:pic>
      <p:pic>
        <p:nvPicPr>
          <p:cNvPr id="4" name="object 10">
            <a:extLst>
              <a:ext uri="{FF2B5EF4-FFF2-40B4-BE49-F238E27FC236}">
                <a16:creationId xmlns:a16="http://schemas.microsoft.com/office/drawing/2014/main" id="{7C12BB43-7D3F-524D-60F0-4ECDC528D22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1944" y="2936190"/>
            <a:ext cx="3779989" cy="2282653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59BC1695-32A6-A9D4-53C2-9E61AE26C75E}"/>
              </a:ext>
            </a:extLst>
          </p:cNvPr>
          <p:cNvSpPr txBox="1"/>
          <p:nvPr/>
        </p:nvSpPr>
        <p:spPr>
          <a:xfrm>
            <a:off x="7676934" y="2633224"/>
            <a:ext cx="313911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latin typeface="Yu Gothic"/>
                <a:cs typeface="Yu Gothic"/>
              </a:rPr>
              <a:t>■</a:t>
            </a:r>
            <a:r>
              <a:rPr sz="1600" dirty="0" err="1">
                <a:latin typeface="Yu Gothic"/>
                <a:cs typeface="Yu Gothic"/>
              </a:rPr>
              <a:t>位置情報</a:t>
            </a:r>
            <a:r>
              <a:rPr lang="ja-JP" altLang="en-US" sz="1600" dirty="0">
                <a:latin typeface="Yu Gothic"/>
                <a:cs typeface="Yu Gothic"/>
              </a:rPr>
              <a:t>端末</a:t>
            </a:r>
            <a:r>
              <a:rPr sz="1600" dirty="0">
                <a:latin typeface="Yu Gothic"/>
                <a:cs typeface="Yu Gothic"/>
              </a:rPr>
              <a:t>+</a:t>
            </a:r>
            <a:r>
              <a:rPr sz="1600" spc="114" dirty="0">
                <a:latin typeface="Yu Gothic"/>
                <a:cs typeface="Yu Gothic"/>
              </a:rPr>
              <a:t>KOMTRAX</a:t>
            </a:r>
            <a:endParaRPr sz="1600" dirty="0">
              <a:latin typeface="Yu Gothic"/>
              <a:cs typeface="Yu Gothic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EA67E7C8-36E9-0176-0980-F0BFFE961486}"/>
              </a:ext>
            </a:extLst>
          </p:cNvPr>
          <p:cNvSpPr txBox="1"/>
          <p:nvPr/>
        </p:nvSpPr>
        <p:spPr>
          <a:xfrm>
            <a:off x="3341944" y="2607173"/>
            <a:ext cx="142494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5" dirty="0">
                <a:latin typeface="Yu Gothic"/>
                <a:cs typeface="Yu Gothic"/>
              </a:rPr>
              <a:t>■</a:t>
            </a:r>
            <a:r>
              <a:rPr sz="1600" spc="-15" dirty="0" err="1">
                <a:latin typeface="Yu Gothic"/>
                <a:cs typeface="Yu Gothic"/>
              </a:rPr>
              <a:t>位置情報</a:t>
            </a:r>
            <a:r>
              <a:rPr lang="ja-JP" altLang="en-US" sz="1600" spc="-15" dirty="0">
                <a:latin typeface="Yu Gothic"/>
                <a:cs typeface="Yu Gothic"/>
              </a:rPr>
              <a:t>端末</a:t>
            </a:r>
            <a:endParaRPr sz="1600" dirty="0">
              <a:latin typeface="Yu Gothic"/>
              <a:cs typeface="Yu Gothic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2337C6-E784-F548-8806-25562E3ECEF3}"/>
              </a:ext>
            </a:extLst>
          </p:cNvPr>
          <p:cNvSpPr/>
          <p:nvPr/>
        </p:nvSpPr>
        <p:spPr>
          <a:xfrm>
            <a:off x="4162699" y="3540542"/>
            <a:ext cx="1680753" cy="30695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/>
              <a:t>他社建機＋位置情報端末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0888CC4-5758-AF9A-F237-1E6A2316C773}"/>
              </a:ext>
            </a:extLst>
          </p:cNvPr>
          <p:cNvSpPr/>
          <p:nvPr/>
        </p:nvSpPr>
        <p:spPr>
          <a:xfrm>
            <a:off x="8338531" y="3346007"/>
            <a:ext cx="1757753" cy="2898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KOMTRAX</a:t>
            </a:r>
            <a:r>
              <a:rPr kumimoji="1" lang="ja-JP" altLang="en-US" sz="1000" dirty="0"/>
              <a:t>＋位置情報端末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116C047-F62A-79F7-29A5-E37B5BAD3D23}"/>
              </a:ext>
            </a:extLst>
          </p:cNvPr>
          <p:cNvSpPr/>
          <p:nvPr/>
        </p:nvSpPr>
        <p:spPr>
          <a:xfrm>
            <a:off x="8338532" y="3611898"/>
            <a:ext cx="1557964" cy="2285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accent3"/>
                </a:solidFill>
              </a:rPr>
              <a:t>KOMTRAX/</a:t>
            </a:r>
            <a:r>
              <a:rPr kumimoji="1" lang="ja-JP" altLang="en-US" sz="900" dirty="0">
                <a:solidFill>
                  <a:schemeClr val="accent3"/>
                </a:solidFill>
              </a:rPr>
              <a:t>位置情報端末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7BAA1DB-E944-926E-2CE9-D0B585BC7C8D}"/>
              </a:ext>
            </a:extLst>
          </p:cNvPr>
          <p:cNvSpPr/>
          <p:nvPr/>
        </p:nvSpPr>
        <p:spPr>
          <a:xfrm>
            <a:off x="4158680" y="3841583"/>
            <a:ext cx="1073258" cy="2438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accent3"/>
                </a:solidFill>
              </a:rPr>
              <a:t>位置情報端末</a:t>
            </a:r>
          </a:p>
        </p:txBody>
      </p:sp>
    </p:spTree>
    <p:extLst>
      <p:ext uri="{BB962C8B-B14F-4D97-AF65-F5344CB8AC3E}">
        <p14:creationId xmlns:p14="http://schemas.microsoft.com/office/powerpoint/2010/main" val="18099641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1ABA4-AEC2-D06B-3BC0-533BA959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F78F9C82-5A74-B105-744D-5B9EF9B9B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57985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91803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889889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現場詳細画面</a:t>
                      </a:r>
                      <a:endParaRPr lang="en-US" b="1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Groupware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ボタン追加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Groupware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現場詳細画面の</a:t>
                      </a:r>
                      <a:r>
                        <a:rPr lang="en-US" altLang="ja-JP" sz="1600" dirty="0"/>
                        <a:t>Groupware</a:t>
                      </a:r>
                      <a:r>
                        <a:rPr lang="ja-JP" altLang="en-US" sz="1600" dirty="0"/>
                        <a:t>に</a:t>
                      </a: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Groupware</a:t>
                      </a:r>
                      <a:r>
                        <a:rPr lang="ja-JP" altLang="en-US" sz="1600" dirty="0"/>
                        <a:t>へ移動するボタンを追加</a:t>
                      </a:r>
                      <a:r>
                        <a:rPr lang="ja-JP" altLang="en-US" sz="1600"/>
                        <a:t>しました。</a:t>
                      </a:r>
                      <a:br>
                        <a:rPr lang="en-US" altLang="ja-JP" sz="1600" dirty="0"/>
                      </a:br>
                      <a:r>
                        <a:rPr lang="ja-JP" altLang="en-US" sz="1600"/>
                        <a:t>　　　ボタンを押下すると</a:t>
                      </a:r>
                      <a:r>
                        <a:rPr kumimoji="1" lang="ja-JP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Groupwareの現場Topへ直接</a:t>
                      </a:r>
                      <a:r>
                        <a:rPr lang="ja-JP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移動します</a:t>
                      </a:r>
                      <a:r>
                        <a:rPr lang="ja-JP" alt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br>
                        <a:rPr lang="ja-JP" altLang="en-US" sz="1600"/>
                      </a:br>
                      <a:r>
                        <a:rPr kumimoji="1" lang="en-US" altLang="ja-JP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lang="ja-JP" altLang="en-US" sz="1600" dirty="0">
                          <a:solidFill>
                            <a:srgbClr val="FF0000"/>
                          </a:solidFill>
                        </a:rPr>
                        <a:t>日本以外の地域では、「ファイル」タブは表示されません。</a:t>
                      </a:r>
                      <a:endParaRPr kumimoji="1" lang="en-US" altLang="ja-JP" sz="1600" b="0" i="0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3C0BB266-0617-5098-7326-C56F6A965FA4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540CA2-57F4-4658-494D-A19681BF5657}"/>
              </a:ext>
            </a:extLst>
          </p:cNvPr>
          <p:cNvSpPr txBox="1"/>
          <p:nvPr/>
        </p:nvSpPr>
        <p:spPr>
          <a:xfrm>
            <a:off x="3126378" y="2782530"/>
            <a:ext cx="357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＜従来</a:t>
            </a:r>
            <a:r>
              <a:rPr kumimoji="1" lang="ja-JP" alt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現場詳細画面の右パネル</a:t>
            </a:r>
            <a:r>
              <a:rPr kumimoji="1" lang="ja-JP" altLang="en-US" sz="1600" dirty="0">
                <a:latin typeface="+mn-ea"/>
              </a:rPr>
              <a:t>＞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6F4076-A5F7-76CC-FA82-A9641DC8B1D2}"/>
              </a:ext>
            </a:extLst>
          </p:cNvPr>
          <p:cNvSpPr txBox="1"/>
          <p:nvPr/>
        </p:nvSpPr>
        <p:spPr>
          <a:xfrm>
            <a:off x="3143795" y="4626013"/>
            <a:ext cx="3640184" cy="34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＜改修後</a:t>
            </a:r>
            <a:r>
              <a:rPr kumimoji="1" lang="ja-JP" alt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現場詳細画面の右パネル</a:t>
            </a:r>
            <a:r>
              <a:rPr kumimoji="1" lang="ja-JP" altLang="en-US" sz="1600" dirty="0">
                <a:latin typeface="+mn-ea"/>
              </a:rPr>
              <a:t>＞</a:t>
            </a:r>
            <a:endParaRPr kumimoji="1" lang="ja-JP" altLang="en-US" sz="1600" dirty="0"/>
          </a:p>
        </p:txBody>
      </p:sp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237B6EB5-EC7E-75C4-FB96-24E457D8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6" y="4919495"/>
            <a:ext cx="3857896" cy="1554675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9F772AE-F789-72AF-EFEF-C2216AE0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7" y="3179193"/>
            <a:ext cx="3857896" cy="1201837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3848FC34-A029-9BA2-7C77-F913315B6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74" y="2795143"/>
            <a:ext cx="838317" cy="87642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BB5063-32D4-C2EA-1C8A-5A598CFABC1E}"/>
              </a:ext>
            </a:extLst>
          </p:cNvPr>
          <p:cNvSpPr/>
          <p:nvPr/>
        </p:nvSpPr>
        <p:spPr>
          <a:xfrm>
            <a:off x="3387635" y="3233354"/>
            <a:ext cx="2786742" cy="10773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矢印: 右 6">
            <a:extLst>
              <a:ext uri="{FF2B5EF4-FFF2-40B4-BE49-F238E27FC236}">
                <a16:creationId xmlns:a16="http://schemas.microsoft.com/office/drawing/2014/main" id="{19BFB4F8-BE17-A902-7EFF-4E80F6E2251A}"/>
              </a:ext>
            </a:extLst>
          </p:cNvPr>
          <p:cNvSpPr/>
          <p:nvPr/>
        </p:nvSpPr>
        <p:spPr>
          <a:xfrm rot="19502117">
            <a:off x="6734791" y="5195343"/>
            <a:ext cx="1134072" cy="401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083A2AC-5663-C30E-1AEF-2ED87C860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75" y="3572853"/>
            <a:ext cx="4078007" cy="17346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751718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A969-1EA9-CD63-17A9-3E6ADD5E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2C2F5-5090-8D66-1534-912CEBC76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03E21-7A07-1C4E-2701-0D8102022971}"/>
              </a:ext>
            </a:extLst>
          </p:cNvPr>
          <p:cNvSpPr txBox="1"/>
          <p:nvPr/>
        </p:nvSpPr>
        <p:spPr>
          <a:xfrm>
            <a:off x="276468" y="814580"/>
            <a:ext cx="1191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Smart Construction Insight</a:t>
            </a:r>
            <a:r>
              <a:rPr kumimoji="1" lang="ja-JP" altLang="en-US" dirty="0">
                <a:ea typeface="游ゴシック"/>
              </a:rPr>
              <a:t>のアップデートについて、以下の日程・内容にてリリースをいたします。</a:t>
            </a:r>
            <a:endParaRPr kumimoji="1" lang="en-US" altLang="ja-JP" dirty="0">
              <a:ea typeface="游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サーバ停止は予定しておりませんが、一時的にアクセスしづらいなどの影響が考えられます。</a:t>
            </a:r>
            <a:endParaRPr lang="en-US" altLang="ja-JP" dirty="0"/>
          </a:p>
          <a:p>
            <a:r>
              <a:rPr lang="ja-JP" altLang="en-US" dirty="0"/>
              <a:t>　（</a:t>
            </a:r>
            <a:r>
              <a:rPr lang="en-US" altLang="ja-JP" dirty="0"/>
              <a:t>※</a:t>
            </a:r>
            <a:r>
              <a:rPr lang="ja-JP" altLang="en-US" dirty="0"/>
              <a:t>リリース日程・時間帯・内容については、状況に応じ変更する場合がございます。予めご了承ください）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55F5C-A33F-3312-5366-BC230432894A}"/>
              </a:ext>
            </a:extLst>
          </p:cNvPr>
          <p:cNvSpPr txBox="1"/>
          <p:nvPr/>
        </p:nvSpPr>
        <p:spPr>
          <a:xfrm>
            <a:off x="578992" y="2291908"/>
            <a:ext cx="718324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</a:t>
            </a:r>
            <a:endParaRPr lang="en-US" altLang="ja-JP" u="sng" dirty="0">
              <a:latin typeface="+mn-ea"/>
            </a:endParaRPr>
          </a:p>
          <a:p>
            <a:endParaRPr lang="en-US" altLang="ja-JP" u="sng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日本時間　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21</a:t>
            </a:r>
            <a:r>
              <a:rPr lang="ja-JP" altLang="en-US" dirty="0">
                <a:latin typeface="+mn-ea"/>
              </a:rPr>
              <a:t>日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火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18:00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20:00</a:t>
            </a: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89785-8455-6FB5-CC39-7AB5219A0ED2}"/>
              </a:ext>
            </a:extLst>
          </p:cNvPr>
          <p:cNvSpPr txBox="1"/>
          <p:nvPr/>
        </p:nvSpPr>
        <p:spPr>
          <a:xfrm>
            <a:off x="578992" y="3861569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以降のページにて、リリース内容のご説明を致します。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D498-7192-029C-3A1C-9C6823BA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77CEEB9B-C5A5-DF6F-5F30-073BA88A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99796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6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現場</a:t>
                      </a:r>
                      <a:r>
                        <a:rPr lang="ja-JP" altLang="en-US" sz="16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詳</a:t>
                      </a:r>
                      <a:r>
                        <a:rPr lang="ja-JP" sz="16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細画面</a:t>
                      </a:r>
                      <a:endParaRPr lang="ja-JP" sz="16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游ゴシック"/>
                        <a:ea typeface="游ゴシック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lang="en-US" altLang="ja-JP" sz="1600" dirty="0" err="1"/>
                        <a:t>Dashboardへ</a:t>
                      </a:r>
                      <a:r>
                        <a:rPr lang="ja-JP" altLang="en-US" sz="1600" dirty="0"/>
                        <a:t>移動するボタンを追加</a:t>
                      </a:r>
                      <a:endParaRPr lang="en-US" altLang="ja-JP" sz="1600" dirty="0"/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現場詳細画面の施工進捗エリアに、</a:t>
                      </a:r>
                      <a:r>
                        <a:rPr lang="en-US" altLang="ja-JP" sz="1600" dirty="0" err="1"/>
                        <a:t>Dashboardへ</a:t>
                      </a:r>
                      <a:r>
                        <a:rPr lang="ja-JP" altLang="en-US" sz="1600" dirty="0"/>
                        <a:t>移動するボタンを追加しました。</a:t>
                      </a:r>
                      <a:br>
                        <a:rPr lang="en-US" altLang="ja-JP" sz="1600" dirty="0"/>
                      </a:br>
                      <a:r>
                        <a:rPr lang="ja-JP" altLang="en-US" sz="1600" dirty="0"/>
                        <a:t>　　　ボタンにカーソルを合わせると、</a:t>
                      </a:r>
                      <a:br>
                        <a:rPr lang="en-US" altLang="ja-JP" sz="1600" dirty="0"/>
                      </a:br>
                      <a:r>
                        <a:rPr lang="ja-JP" altLang="en-US" sz="1600" dirty="0"/>
                        <a:t>　　　ユーザーのライセンスの有無によって表示される文言が変わります。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6B74157-7CBB-2BAC-ADB5-B849F99DF4E3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2EE6B9-5B53-D95F-59A9-D1D7310752E1}"/>
              </a:ext>
            </a:extLst>
          </p:cNvPr>
          <p:cNvSpPr txBox="1"/>
          <p:nvPr/>
        </p:nvSpPr>
        <p:spPr>
          <a:xfrm>
            <a:off x="2987038" y="2838272"/>
            <a:ext cx="460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＜従来</a:t>
            </a:r>
            <a:r>
              <a:rPr kumimoji="1" lang="ja-JP" altLang="en-US" sz="16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画面の現場詳細画面</a:t>
            </a:r>
            <a:r>
              <a:rPr kumimoji="1" lang="en-US" altLang="ja-JP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6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右</a:t>
            </a:r>
            <a:r>
              <a:rPr kumimoji="1" lang="ja-JP" alt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パネル</a:t>
            </a:r>
            <a:r>
              <a:rPr kumimoji="1" lang="ja-JP" altLang="en-US" sz="1600" dirty="0">
                <a:latin typeface="+mn-ea"/>
              </a:rPr>
              <a:t>＞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CFE517-184B-A780-0AE0-962964260717}"/>
              </a:ext>
            </a:extLst>
          </p:cNvPr>
          <p:cNvSpPr txBox="1"/>
          <p:nvPr/>
        </p:nvSpPr>
        <p:spPr>
          <a:xfrm>
            <a:off x="2987038" y="4457618"/>
            <a:ext cx="524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＜改修後</a:t>
            </a:r>
            <a:r>
              <a:rPr kumimoji="1" lang="ja-JP" altLang="en-US" sz="16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画面の現場詳細画面</a:t>
            </a:r>
            <a:r>
              <a:rPr kumimoji="1" lang="en-US" altLang="ja-JP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6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右</a:t>
            </a:r>
            <a:r>
              <a:rPr kumimoji="1" lang="ja-JP" alt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パネル</a:t>
            </a:r>
            <a:r>
              <a:rPr kumimoji="1" lang="ja-JP" altLang="en-US" sz="1600" dirty="0">
                <a:latin typeface="+mn-ea"/>
              </a:rPr>
              <a:t>＞</a:t>
            </a:r>
            <a:endParaRPr kumimoji="1" lang="ja-JP" altLang="en-US" sz="1600" dirty="0"/>
          </a:p>
        </p:txBody>
      </p:sp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8D69B80D-DBF3-D2BD-601F-A0438CC2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35" y="2838272"/>
            <a:ext cx="838317" cy="876422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83C543C-9D54-AB4E-E021-65D67D39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1"/>
          <a:stretch/>
        </p:blipFill>
        <p:spPr>
          <a:xfrm>
            <a:off x="2987038" y="5231942"/>
            <a:ext cx="4189266" cy="86342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C97AC6-6DDF-0762-2CE4-17A943574366}"/>
              </a:ext>
            </a:extLst>
          </p:cNvPr>
          <p:cNvSpPr/>
          <p:nvPr/>
        </p:nvSpPr>
        <p:spPr>
          <a:xfrm>
            <a:off x="3075109" y="5813046"/>
            <a:ext cx="1401967" cy="2823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5F5DD20F-52D3-FF16-6173-38972769BA25}"/>
              </a:ext>
            </a:extLst>
          </p:cNvPr>
          <p:cNvSpPr/>
          <p:nvPr/>
        </p:nvSpPr>
        <p:spPr>
          <a:xfrm>
            <a:off x="4020458" y="5514262"/>
            <a:ext cx="2267509" cy="298784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B09E746-D7A7-0DEE-4055-2B54EC45AA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88" b="13137"/>
          <a:stretch/>
        </p:blipFill>
        <p:spPr>
          <a:xfrm>
            <a:off x="3075109" y="3132166"/>
            <a:ext cx="4601528" cy="1109960"/>
          </a:xfrm>
          <a:prstGeom prst="rect">
            <a:avLst/>
          </a:prstGeom>
        </p:spPr>
      </p:pic>
      <p:pic>
        <p:nvPicPr>
          <p:cNvPr id="7" name="図 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00EACC48-D3CA-E46A-DFC8-2E4840D83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85" y="5231942"/>
            <a:ext cx="3695241" cy="94987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6B622E-23A6-40A5-AF69-1C232DAD50F8}"/>
              </a:ext>
            </a:extLst>
          </p:cNvPr>
          <p:cNvSpPr txBox="1"/>
          <p:nvPr/>
        </p:nvSpPr>
        <p:spPr>
          <a:xfrm>
            <a:off x="2987038" y="4859799"/>
            <a:ext cx="2057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ライセンス有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F7EE37-2625-1BCC-251E-860A6DD5E236}"/>
              </a:ext>
            </a:extLst>
          </p:cNvPr>
          <p:cNvSpPr txBox="1"/>
          <p:nvPr/>
        </p:nvSpPr>
        <p:spPr>
          <a:xfrm>
            <a:off x="7573702" y="4844780"/>
            <a:ext cx="2057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ライセンス無</a:t>
            </a:r>
          </a:p>
        </p:txBody>
      </p:sp>
    </p:spTree>
    <p:extLst>
      <p:ext uri="{BB962C8B-B14F-4D97-AF65-F5344CB8AC3E}">
        <p14:creationId xmlns:p14="http://schemas.microsoft.com/office/powerpoint/2010/main" val="9501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E0F0-9226-86BC-198E-014A59F5E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D006FDB-D97D-9664-84D6-50819411B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65223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現場詳細画面</a:t>
                      </a:r>
                      <a:endParaRPr lang="en-US" sz="16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游ゴシック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endParaRPr kumimoji="1"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ライセンス有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en-US" altLang="ja-JP" sz="1600" dirty="0" err="1"/>
                        <a:t>Dashboardへ移動する</a:t>
                      </a:r>
                      <a:r>
                        <a:rPr lang="ja-JP" altLang="en-US" sz="1600" dirty="0"/>
                        <a:t>ボタンは、</a:t>
                      </a:r>
                      <a:r>
                        <a:rPr lang="en-US" altLang="ja-JP" sz="1600" dirty="0"/>
                        <a:t>Dashboard</a:t>
                      </a:r>
                      <a:r>
                        <a:rPr lang="ja-JP" altLang="en-US" sz="1600" dirty="0"/>
                        <a:t>の現場</a:t>
                      </a:r>
                      <a:r>
                        <a:rPr lang="en-US" altLang="ja-JP" sz="1600" dirty="0"/>
                        <a:t>Top</a:t>
                      </a:r>
                      <a:r>
                        <a:rPr lang="ja-JP" altLang="en-US" sz="1600" dirty="0"/>
                        <a:t>へ直接移動します。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現場詳細画面でこのボタンにカーソルを合わせると、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「</a:t>
                      </a:r>
                      <a:r>
                        <a:rPr lang="en-US" altLang="ja-JP" sz="1600" dirty="0"/>
                        <a:t>Smart Construction Dashboard</a:t>
                      </a:r>
                      <a:r>
                        <a:rPr lang="ja-JP" altLang="en-US" sz="1600" dirty="0"/>
                        <a:t>」という説明が表示されます。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また、このボタンを押下すると、</a:t>
                      </a:r>
                      <a:r>
                        <a:rPr lang="en-US" altLang="ja-JP" sz="1600" dirty="0"/>
                        <a:t>Dashboard</a:t>
                      </a:r>
                      <a:r>
                        <a:rPr lang="ja-JP" altLang="en-US" sz="1600" dirty="0"/>
                        <a:t>の現場</a:t>
                      </a:r>
                      <a:r>
                        <a:rPr lang="en-US" altLang="ja-JP" sz="1600" dirty="0"/>
                        <a:t>Top</a:t>
                      </a:r>
                      <a:r>
                        <a:rPr lang="ja-JP" altLang="en-US" sz="1600" dirty="0"/>
                        <a:t>へ移動します。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B16D6BB-9B4C-5B68-95D0-222BE458FED3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18" name="図 1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E379035-BBB4-428B-C18A-CF0FF2129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30" y="4136398"/>
            <a:ext cx="4162967" cy="2341719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78227FBB-BF1B-815B-C11B-9F2D1A3E8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9" y="2802103"/>
            <a:ext cx="838317" cy="876422"/>
          </a:xfrm>
          <a:prstGeom prst="rect">
            <a:avLst/>
          </a:prstGeom>
        </p:spPr>
      </p:pic>
      <p:pic>
        <p:nvPicPr>
          <p:cNvPr id="2" name="図 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F03D76F-7376-6BB9-0256-516BDE226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49" y="3230586"/>
            <a:ext cx="3020743" cy="65343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3A2000-73E6-EAE0-F52D-F2F8C032EE91}"/>
              </a:ext>
            </a:extLst>
          </p:cNvPr>
          <p:cNvSpPr/>
          <p:nvPr/>
        </p:nvSpPr>
        <p:spPr>
          <a:xfrm>
            <a:off x="3425371" y="3616390"/>
            <a:ext cx="850538" cy="2281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59ED229-2E60-9DB8-B457-993B993F928A}"/>
              </a:ext>
            </a:extLst>
          </p:cNvPr>
          <p:cNvSpPr/>
          <p:nvPr/>
        </p:nvSpPr>
        <p:spPr>
          <a:xfrm>
            <a:off x="4127173" y="3429000"/>
            <a:ext cx="1373293" cy="22814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D08B5944-BBBB-EBF9-188B-B16929E3EA96}"/>
              </a:ext>
            </a:extLst>
          </p:cNvPr>
          <p:cNvSpPr/>
          <p:nvPr/>
        </p:nvSpPr>
        <p:spPr>
          <a:xfrm rot="2170444">
            <a:off x="3960128" y="4402704"/>
            <a:ext cx="2745410" cy="3872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709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C579-2133-1198-DA9C-DA51831B1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EC2F5CA-A5AE-604A-F9B0-B45FCDB5C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60980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ja-JP" altLang="en-US" sz="1600" b="1" i="0" u="none" strike="noStrike" kern="1200" baseline="0" noProof="0">
                        <a:solidFill>
                          <a:srgbClr val="000000"/>
                        </a:solidFill>
                        <a:effectLst/>
                        <a:latin typeface="游ゴシック"/>
                        <a:ea typeface="游ゴシック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現場詳細画面</a:t>
                      </a:r>
                      <a:endParaRPr lang="en-US" sz="1600" b="0" i="0" u="none" strike="noStrike" kern="1200" baseline="0" noProof="0">
                        <a:solidFill>
                          <a:srgbClr val="000000"/>
                        </a:solidFill>
                        <a:effectLst/>
                        <a:latin typeface="游ゴシック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ボタン追加</a:t>
                      </a:r>
                      <a:endParaRPr kumimoji="1" lang="en-US" altLang="ja-JP" sz="1600" b="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600" b="0" i="0" kern="12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ライセンス無　</a:t>
                      </a:r>
                      <a:endPara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現場詳細画面で</a:t>
                      </a:r>
                      <a:r>
                        <a:rPr lang="en-US" altLang="ja-JP" sz="1600" b="0" i="0" u="none" strike="noStrike" noProof="0" dirty="0" err="1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rPr>
                        <a:t>Dashboardへ</a:t>
                      </a:r>
                      <a:r>
                        <a:rPr lang="ja-JP" altLang="en-US" sz="1600" b="0" i="0" u="none" strike="noStrike" noProof="0" dirty="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rPr>
                        <a:t>移動する</a:t>
                      </a:r>
                      <a:r>
                        <a:rPr lang="ja-JP" sz="1600" b="0" i="0" u="none" strike="noStrike" noProof="0" dirty="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rPr>
                        <a:t>ボタン</a:t>
                      </a:r>
                      <a:r>
                        <a:rPr lang="ja-JP" altLang="en-US" sz="1600" dirty="0"/>
                        <a:t>にカーソルを合わせると、</a:t>
                      </a:r>
                      <a:endParaRPr lang="en-US" altLang="ja-JP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600" dirty="0"/>
                        <a:t>　　　　「</a:t>
                      </a:r>
                      <a:r>
                        <a:rPr lang="en-US" altLang="ja-JP" sz="1600" dirty="0"/>
                        <a:t>Smart Construction Dashboard</a:t>
                      </a:r>
                      <a:r>
                        <a:rPr lang="ja-JP" altLang="en-US" sz="1600" dirty="0"/>
                        <a:t>にアクセスするには、</a:t>
                      </a:r>
                      <a:endParaRPr lang="en-US" altLang="ja-JP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600" dirty="0"/>
                        <a:t>　　　　ライセンス及びライセンス利用登録が必要です。」という説明が表示されます。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　また、このボタンを押下すると</a:t>
                      </a:r>
                      <a:r>
                        <a:rPr lang="ja-JP" altLang="en-US" sz="1600" spc="10" dirty="0">
                          <a:latin typeface="Yu Gothic"/>
                          <a:cs typeface="Yu Gothic"/>
                        </a:rPr>
                        <a:t>製品紹介ページ</a:t>
                      </a:r>
                      <a:r>
                        <a:rPr lang="ja-JP" altLang="en-US" sz="1600" dirty="0"/>
                        <a:t>へ移動します。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BCE45BF1-F8A4-4510-C957-8417A74439FB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24" name="図 23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EF1BBBC-051F-0C2E-0CC1-9EC8FD4C6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45" y="3603646"/>
            <a:ext cx="3865875" cy="993736"/>
          </a:xfrm>
          <a:prstGeom prst="rect">
            <a:avLst/>
          </a:prstGeom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26C0FFC8-ACC6-0D49-224F-6D6A6B9B4869}"/>
              </a:ext>
            </a:extLst>
          </p:cNvPr>
          <p:cNvSpPr/>
          <p:nvPr/>
        </p:nvSpPr>
        <p:spPr>
          <a:xfrm rot="1510065">
            <a:off x="4580040" y="4654170"/>
            <a:ext cx="1931942" cy="3872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7BFA3A30-3AF6-9719-3BD7-59EB14D7A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9" y="2802103"/>
            <a:ext cx="838317" cy="876422"/>
          </a:xfrm>
          <a:prstGeom prst="rect">
            <a:avLst/>
          </a:prstGeom>
        </p:spPr>
      </p:pic>
      <p:pic>
        <p:nvPicPr>
          <p:cNvPr id="4" name="図 3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EADB9647-2BBA-6A59-882D-CE11629B5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36" y="4674498"/>
            <a:ext cx="3974388" cy="17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14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119D2-981D-748F-24E8-A9B3305F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CB1BB37C-A908-3DE0-1DAF-B5EDF6B76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85682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/>
                        </a:rPr>
                        <a:t>現場詳細画面</a:t>
                      </a:r>
                      <a:endParaRPr lang="en-US" altLang="ja-JP" sz="16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現場詳細画面の運搬情報エリアに</a:t>
                      </a: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  <a:r>
                        <a:rPr lang="ja-JP" altLang="en-US" sz="1600" dirty="0"/>
                        <a:t>への移動するボタンを追加しました。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ボタンにカーソルを合わせると、</a:t>
                      </a:r>
                      <a:br>
                        <a:rPr lang="en-US" altLang="ja-JP" sz="1600" dirty="0"/>
                      </a:br>
                      <a:r>
                        <a:rPr lang="ja-JP" altLang="en-US" sz="1600" dirty="0"/>
                        <a:t>　　　ユーザーのライセンスの有無によって表示される文言が変わります。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3EB72DA-7BC1-2821-F61A-8D546B42FC35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7CBCB4-D7E7-0A8E-D76A-80F63EE1F494}"/>
              </a:ext>
            </a:extLst>
          </p:cNvPr>
          <p:cNvSpPr txBox="1"/>
          <p:nvPr/>
        </p:nvSpPr>
        <p:spPr>
          <a:xfrm>
            <a:off x="2952203" y="2822537"/>
            <a:ext cx="357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＜従来</a:t>
            </a:r>
            <a:r>
              <a:rPr kumimoji="1" lang="ja-JP" alt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画面の右パネル</a:t>
            </a:r>
            <a:r>
              <a:rPr kumimoji="1" lang="ja-JP" altLang="en-US" sz="1600" dirty="0">
                <a:latin typeface="+mn-ea"/>
              </a:rPr>
              <a:t>＞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BF9C46-0AEE-BFCB-4348-3819D4210E7C}"/>
              </a:ext>
            </a:extLst>
          </p:cNvPr>
          <p:cNvSpPr txBox="1"/>
          <p:nvPr/>
        </p:nvSpPr>
        <p:spPr>
          <a:xfrm>
            <a:off x="2952203" y="4482810"/>
            <a:ext cx="3640184" cy="34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＜改修後</a:t>
            </a:r>
            <a:r>
              <a:rPr kumimoji="1" lang="ja-JP" alt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画面の右パネル</a:t>
            </a:r>
            <a:r>
              <a:rPr kumimoji="1" lang="ja-JP" altLang="en-US" sz="1600" dirty="0">
                <a:latin typeface="+mn-ea"/>
              </a:rPr>
              <a:t>＞</a:t>
            </a:r>
            <a:endParaRPr kumimoji="1" lang="ja-JP" altLang="en-US" sz="1600" dirty="0"/>
          </a:p>
        </p:txBody>
      </p:sp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3CC8FE3A-09D6-4054-FE5F-A5F3808B4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04" y="3390831"/>
            <a:ext cx="4216271" cy="80714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FF2545-2D3A-4D7A-36EB-5D5EA809274F}"/>
              </a:ext>
            </a:extLst>
          </p:cNvPr>
          <p:cNvSpPr/>
          <p:nvPr/>
        </p:nvSpPr>
        <p:spPr>
          <a:xfrm>
            <a:off x="3079240" y="3551128"/>
            <a:ext cx="3605348" cy="5787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ダイアグラム, Web サイト&#10;&#10;自動的に生成された説明">
            <a:extLst>
              <a:ext uri="{FF2B5EF4-FFF2-40B4-BE49-F238E27FC236}">
                <a16:creationId xmlns:a16="http://schemas.microsoft.com/office/drawing/2014/main" id="{BB7A0C20-3AB3-7CE4-3CD4-86CBB9DDF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03" y="5306596"/>
            <a:ext cx="4216271" cy="1139073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B85E7EF2-2DD9-986D-8F6E-7ABBE48F8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9" y="2802103"/>
            <a:ext cx="838317" cy="8764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ABD465-4314-F7C9-70DE-F104D199B214}"/>
              </a:ext>
            </a:extLst>
          </p:cNvPr>
          <p:cNvSpPr txBox="1"/>
          <p:nvPr/>
        </p:nvSpPr>
        <p:spPr>
          <a:xfrm>
            <a:off x="7573702" y="4844780"/>
            <a:ext cx="2057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ライセンス無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E8E85D-9A8D-5931-DB86-BCF8FDF6F759}"/>
              </a:ext>
            </a:extLst>
          </p:cNvPr>
          <p:cNvSpPr txBox="1"/>
          <p:nvPr/>
        </p:nvSpPr>
        <p:spPr>
          <a:xfrm>
            <a:off x="3079240" y="4861236"/>
            <a:ext cx="2057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ライセンス有</a:t>
            </a:r>
          </a:p>
        </p:txBody>
      </p:sp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6FF7A803-9AAB-F25F-2C75-6F1DB1208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79" y="5320186"/>
            <a:ext cx="4290160" cy="96847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816EA7-3AC0-ECD2-3F91-436660BBE6F6}"/>
              </a:ext>
            </a:extLst>
          </p:cNvPr>
          <p:cNvSpPr/>
          <p:nvPr/>
        </p:nvSpPr>
        <p:spPr>
          <a:xfrm>
            <a:off x="7583918" y="5807286"/>
            <a:ext cx="1404806" cy="3032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3019809-E769-E62C-63AE-9DD0B14F0027}"/>
              </a:ext>
            </a:extLst>
          </p:cNvPr>
          <p:cNvSpPr/>
          <p:nvPr/>
        </p:nvSpPr>
        <p:spPr>
          <a:xfrm>
            <a:off x="8479766" y="5382883"/>
            <a:ext cx="2881223" cy="476159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25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1BE3-FE1D-FC3A-0C09-1B4ABD85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C0D6AFC7-A7A5-09DE-C68D-3103C35B0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44882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現場詳細画面</a:t>
                      </a:r>
                      <a:endParaRPr lang="en-US" sz="16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游ゴシック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ライセンス有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lang="ja-JP" altLang="en-US" sz="1600" dirty="0"/>
                        <a:t>ボタンは、</a:t>
                      </a:r>
                      <a:r>
                        <a:rPr lang="en-US" altLang="ja-JP" sz="1600" dirty="0"/>
                        <a:t>Fleet</a:t>
                      </a:r>
                      <a:r>
                        <a:rPr lang="ja-JP" altLang="en-US" sz="1600" dirty="0"/>
                        <a:t>の現場</a:t>
                      </a:r>
                      <a:r>
                        <a:rPr lang="en-US" altLang="ja-JP" sz="1600" dirty="0"/>
                        <a:t>Top</a:t>
                      </a:r>
                      <a:r>
                        <a:rPr lang="ja-JP" altLang="en-US" sz="1600" dirty="0"/>
                        <a:t>へ直接移動します。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現場詳細画面でこのボタンにカーソルを合わせると、</a:t>
                      </a:r>
                      <a:endParaRPr lang="en-US" altLang="ja-JP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600" dirty="0"/>
                        <a:t>　　　　「</a:t>
                      </a:r>
                      <a:r>
                        <a:rPr lang="en-US" altLang="ja-JP" sz="1600" dirty="0"/>
                        <a:t>Smart Construction Fleet</a:t>
                      </a:r>
                      <a:r>
                        <a:rPr lang="ja-JP" altLang="en-US" sz="1600" dirty="0"/>
                        <a:t>」という説明が表示されます。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　また、このボタンを押下すると</a:t>
                      </a:r>
                      <a:r>
                        <a:rPr lang="en-US" altLang="ja-JP" sz="1600" dirty="0"/>
                        <a:t>Fleet</a:t>
                      </a:r>
                      <a:r>
                        <a:rPr lang="ja-JP" altLang="en-US" sz="1600" dirty="0"/>
                        <a:t>の現場</a:t>
                      </a:r>
                      <a:r>
                        <a:rPr lang="en-US" altLang="ja-JP" sz="1600" dirty="0"/>
                        <a:t>Top</a:t>
                      </a:r>
                      <a:r>
                        <a:rPr lang="ja-JP" altLang="en-US" sz="1600" dirty="0"/>
                        <a:t>へ移動します。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5B62AF47-74B1-AB84-5050-6F424B2F0F76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4" name="図 3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49370713-4B0F-2001-F54B-A9C890570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21" y="4345254"/>
            <a:ext cx="6390470" cy="2102304"/>
          </a:xfrm>
          <a:prstGeom prst="rect">
            <a:avLst/>
          </a:prstGeom>
        </p:spPr>
      </p:pic>
      <p:pic>
        <p:nvPicPr>
          <p:cNvPr id="8" name="図 7" descr="ダイアグラム, Web サイト&#10;&#10;自動的に生成された説明">
            <a:extLst>
              <a:ext uri="{FF2B5EF4-FFF2-40B4-BE49-F238E27FC236}">
                <a16:creationId xmlns:a16="http://schemas.microsoft.com/office/drawing/2014/main" id="{3D98D83E-6B4B-CEF9-4613-22D5FB3B2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94" y="3513119"/>
            <a:ext cx="3080144" cy="832135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60D718FA-9EAE-A0BF-910B-861E2DA98B98}"/>
              </a:ext>
            </a:extLst>
          </p:cNvPr>
          <p:cNvSpPr/>
          <p:nvPr/>
        </p:nvSpPr>
        <p:spPr>
          <a:xfrm rot="2199722">
            <a:off x="4415354" y="4247255"/>
            <a:ext cx="1258273" cy="434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D84A45EC-786D-0D13-88DA-60C01203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9" y="2802103"/>
            <a:ext cx="838317" cy="8764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D6B073-1338-454D-10C3-6C92E1901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21" y="4352789"/>
            <a:ext cx="589617" cy="1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0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19FBA-6B5F-4800-5871-57F1DC6D6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C92DB02B-D246-EC71-EA86-9AB035463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09989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071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97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2-2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ja-JP" altLang="en-US" sz="1600" b="0" i="0" u="none" strike="noStrike" kern="1200" baseline="0" noProof="0">
                        <a:solidFill>
                          <a:srgbClr val="000000"/>
                        </a:solidFill>
                        <a:effectLst/>
                        <a:latin typeface="游ゴシック"/>
                        <a:ea typeface="游ゴシック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現場詳細画面</a:t>
                      </a:r>
                      <a:endParaRPr lang="en-US" b="1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ボタン追加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600" b="0" i="0" kern="12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ライセンス無</a:t>
                      </a:r>
                      <a:r>
                        <a:rPr kumimoji="1"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へ移動する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</a:t>
                      </a: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sz="1600" dirty="0"/>
                        <a:t>現場詳細画面で</a:t>
                      </a:r>
                      <a:r>
                        <a:rPr lang="en-US" altLang="ja-JP" sz="1600" b="0" i="0" u="none" strike="noStrike" noProof="0" dirty="0" err="1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rPr>
                        <a:t>Fleetへ</a:t>
                      </a:r>
                      <a:r>
                        <a:rPr lang="ja-JP" altLang="en-US" sz="1600" b="0" i="0" u="none" strike="noStrike" noProof="0" dirty="0">
                          <a:solidFill>
                            <a:schemeClr val="tx1"/>
                          </a:solidFill>
                          <a:latin typeface="游ゴシック"/>
                          <a:ea typeface="游ゴシック"/>
                        </a:rPr>
                        <a:t>移動する</a:t>
                      </a:r>
                      <a:r>
                        <a:rPr lang="ja-JP" sz="1600" b="0" i="0" u="none" strike="noStrike" noProof="0" dirty="0">
                          <a:solidFill>
                            <a:srgbClr val="000000"/>
                          </a:solidFill>
                          <a:latin typeface="游ゴシック"/>
                          <a:ea typeface="游ゴシック"/>
                        </a:rPr>
                        <a:t>ボタン</a:t>
                      </a:r>
                      <a:r>
                        <a:rPr lang="ja-JP" altLang="en-US" sz="1600" dirty="0"/>
                        <a:t>にカーソルを合わせると、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「</a:t>
                      </a:r>
                      <a:r>
                        <a:rPr lang="en-US" altLang="ja-JP" sz="1600" dirty="0"/>
                        <a:t>Smart Construction Fleet</a:t>
                      </a:r>
                      <a:r>
                        <a:rPr lang="ja-JP" altLang="en-US" sz="1600" dirty="0"/>
                        <a:t>にアクセスするには、</a:t>
                      </a:r>
                      <a:endParaRPr lang="en-US" altLang="ja-JP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dirty="0"/>
                        <a:t>　　　　ライセンス及びライセンス利用登録が必要です。」という説明が表示されます。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　また、このボタンを押下すると</a:t>
                      </a:r>
                      <a:r>
                        <a:rPr lang="ja-JP" altLang="en-US" sz="1600" spc="10" dirty="0">
                          <a:latin typeface="Yu Gothic"/>
                          <a:cs typeface="Yu Gothic"/>
                        </a:rPr>
                        <a:t>製品紹介ページ</a:t>
                      </a:r>
                      <a:r>
                        <a:rPr lang="ja-JP" altLang="en-US" sz="1600" dirty="0"/>
                        <a:t>へ移動します。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45E1CC42-6D74-1A97-A5EE-A82E90A544F4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DDFF27B8-828E-FF45-BF67-52997FD7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9" y="2802103"/>
            <a:ext cx="838317" cy="876422"/>
          </a:xfrm>
          <a:prstGeom prst="rect">
            <a:avLst/>
          </a:prstGeom>
        </p:spPr>
      </p:pic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E15D1729-A0EB-893C-B23B-C0EA19B4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33" y="4175297"/>
            <a:ext cx="4804927" cy="2327143"/>
          </a:xfrm>
          <a:prstGeom prst="rect">
            <a:avLst/>
          </a:prstGeom>
        </p:spPr>
      </p:pic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E3174A0F-92B9-B35C-2284-F67CF27C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74" y="3160882"/>
            <a:ext cx="4290160" cy="96847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ED2847-FD69-C665-982A-278230249481}"/>
              </a:ext>
            </a:extLst>
          </p:cNvPr>
          <p:cNvSpPr/>
          <p:nvPr/>
        </p:nvSpPr>
        <p:spPr>
          <a:xfrm>
            <a:off x="3210213" y="3647982"/>
            <a:ext cx="1404806" cy="3032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C69840E-340C-BEA3-F039-3BA65EDE803D}"/>
              </a:ext>
            </a:extLst>
          </p:cNvPr>
          <p:cNvSpPr/>
          <p:nvPr/>
        </p:nvSpPr>
        <p:spPr>
          <a:xfrm>
            <a:off x="4106061" y="3223579"/>
            <a:ext cx="2881223" cy="476159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4A8B29CB-BF86-78DC-F75C-C3EC93A586DD}"/>
              </a:ext>
            </a:extLst>
          </p:cNvPr>
          <p:cNvSpPr/>
          <p:nvPr/>
        </p:nvSpPr>
        <p:spPr>
          <a:xfrm rot="2170444">
            <a:off x="4165998" y="4409239"/>
            <a:ext cx="2689739" cy="6544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72441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03200-8F85-54FB-307E-536A12B5E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61875187-FFC6-6190-C41F-1F79A8D0D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73576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游ゴシック"/>
                          <a:ea typeface="游ゴシック"/>
                        </a:rPr>
                        <a:t>全国マップ画面</a:t>
                      </a:r>
                      <a:endParaRPr lang="en-US" b="1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移動</a:t>
                      </a:r>
                      <a:r>
                        <a:rPr kumimoji="1"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ボタン</a:t>
                      </a:r>
                      <a:r>
                        <a:rPr lang="ja-JP" altLang="en-US" sz="16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600" b="0" dirty="0"/>
                        <a:t>概要：</a:t>
                      </a:r>
                      <a:r>
                        <a:rPr lang="en-US" altLang="ja-JP" sz="1600" b="0" dirty="0" err="1"/>
                        <a:t>Fleetへ移動する</a:t>
                      </a:r>
                      <a:r>
                        <a:rPr lang="ja-JP" altLang="en-US" sz="1600" b="0" dirty="0"/>
                        <a:t>ボタンを追加</a:t>
                      </a:r>
                      <a:endParaRPr lang="en-US" altLang="ja-JP" sz="1600" b="0" dirty="0"/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600" b="0" dirty="0"/>
                        <a:t>詳細</a:t>
                      </a:r>
                      <a:r>
                        <a:rPr lang="ja-JP" altLang="en-US" sz="1600" dirty="0"/>
                        <a:t>：全国マップ画面の建機情報に</a:t>
                      </a:r>
                      <a:r>
                        <a:rPr lang="en-US" altLang="ja-JP" sz="1600" dirty="0" err="1"/>
                        <a:t>Fleetへ移動する</a:t>
                      </a:r>
                      <a:r>
                        <a:rPr lang="ja-JP" altLang="en-US" sz="1600" dirty="0"/>
                        <a:t>ボタンを追加しました。</a:t>
                      </a:r>
                      <a:br>
                        <a:rPr lang="ja-JP" altLang="en-US" sz="1600" dirty="0"/>
                      </a:br>
                      <a:r>
                        <a:rPr lang="ja-JP" altLang="en-US" sz="1600" dirty="0"/>
                        <a:t>　　　このボタンを押下すると、</a:t>
                      </a:r>
                      <a:r>
                        <a:rPr lang="en-US" altLang="ja-JP" sz="1600" dirty="0"/>
                        <a:t>Fleet</a:t>
                      </a:r>
                      <a:r>
                        <a:rPr lang="ja-JP" altLang="en-US" sz="1600" dirty="0"/>
                        <a:t>の現場</a:t>
                      </a:r>
                      <a:r>
                        <a:rPr lang="en-US" altLang="ja-JP" sz="1600" dirty="0"/>
                        <a:t>Top</a:t>
                      </a:r>
                      <a:r>
                        <a:rPr lang="ja-JP" altLang="en-US" sz="1600" dirty="0"/>
                        <a:t>へ移動します。</a:t>
                      </a: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7665F307-1EDA-C521-B916-829462E83E9B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5" name="図 4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998513B9-6947-88B9-4453-F319069A9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14" y="3167414"/>
            <a:ext cx="3589666" cy="2954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9E02F1-B1D7-F151-BDD0-913E9F2C3271}"/>
              </a:ext>
            </a:extLst>
          </p:cNvPr>
          <p:cNvSpPr/>
          <p:nvPr/>
        </p:nvSpPr>
        <p:spPr>
          <a:xfrm>
            <a:off x="4846347" y="5587114"/>
            <a:ext cx="654567" cy="509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C781B5-174D-7F6F-3E08-97A5D6BE6206}"/>
              </a:ext>
            </a:extLst>
          </p:cNvPr>
          <p:cNvSpPr/>
          <p:nvPr/>
        </p:nvSpPr>
        <p:spPr>
          <a:xfrm>
            <a:off x="3460233" y="3181929"/>
            <a:ext cx="654567" cy="403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BC19F80-1257-A81F-F652-5EDC1713674D}"/>
              </a:ext>
            </a:extLst>
          </p:cNvPr>
          <p:cNvSpPr/>
          <p:nvPr/>
        </p:nvSpPr>
        <p:spPr>
          <a:xfrm rot="20632035">
            <a:off x="4728717" y="5211598"/>
            <a:ext cx="2968991" cy="434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31664B59-F064-ECB4-4F66-F748C9E64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87" y="4055109"/>
            <a:ext cx="4289133" cy="14110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6A24FA-5802-E5FD-76CC-E4A12BCD0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77" y="4059872"/>
            <a:ext cx="384191" cy="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97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a9389fa2-add8-4853-8b42-44b440df2f1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25404</TotalTime>
  <Words>908</Words>
  <Application>Microsoft Macintosh PowerPoint</Application>
  <PresentationFormat>ワイド画面</PresentationFormat>
  <Paragraphs>157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Meiryo UI</vt:lpstr>
      <vt:lpstr>小塚ゴシック Pr6N B</vt:lpstr>
      <vt:lpstr>Yu Gothic</vt:lpstr>
      <vt:lpstr>Yu Gothic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吉川 遥</cp:lastModifiedBy>
  <cp:revision>324</cp:revision>
  <dcterms:created xsi:type="dcterms:W3CDTF">2021-03-26T09:54:52Z</dcterms:created>
  <dcterms:modified xsi:type="dcterms:W3CDTF">2025-01-20T10:02:03Z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